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2" r:id="rId2"/>
    <p:sldId id="392" r:id="rId3"/>
    <p:sldId id="707" r:id="rId4"/>
    <p:sldId id="710" r:id="rId5"/>
    <p:sldId id="711" r:id="rId6"/>
    <p:sldId id="766" r:id="rId7"/>
    <p:sldId id="768" r:id="rId8"/>
    <p:sldId id="769" r:id="rId9"/>
    <p:sldId id="770" r:id="rId10"/>
    <p:sldId id="771" r:id="rId11"/>
    <p:sldId id="772" r:id="rId12"/>
    <p:sldId id="773" r:id="rId13"/>
    <p:sldId id="774" r:id="rId14"/>
    <p:sldId id="775" r:id="rId15"/>
    <p:sldId id="776" r:id="rId16"/>
    <p:sldId id="777" r:id="rId17"/>
    <p:sldId id="778" r:id="rId18"/>
    <p:sldId id="779" r:id="rId19"/>
    <p:sldId id="780" r:id="rId20"/>
    <p:sldId id="781" r:id="rId21"/>
    <p:sldId id="783" r:id="rId22"/>
    <p:sldId id="794" r:id="rId23"/>
    <p:sldId id="792" r:id="rId24"/>
    <p:sldId id="793" r:id="rId25"/>
    <p:sldId id="784" r:id="rId26"/>
    <p:sldId id="796" r:id="rId27"/>
    <p:sldId id="787" r:id="rId28"/>
    <p:sldId id="789" r:id="rId29"/>
    <p:sldId id="795" r:id="rId30"/>
    <p:sldId id="786" r:id="rId31"/>
    <p:sldId id="797" r:id="rId32"/>
    <p:sldId id="802" r:id="rId33"/>
    <p:sldId id="799" r:id="rId34"/>
    <p:sldId id="801" r:id="rId35"/>
    <p:sldId id="790" r:id="rId36"/>
    <p:sldId id="788" r:id="rId37"/>
    <p:sldId id="798" r:id="rId38"/>
    <p:sldId id="804" r:id="rId39"/>
    <p:sldId id="782" r:id="rId40"/>
    <p:sldId id="803" r:id="rId41"/>
    <p:sldId id="805" r:id="rId42"/>
    <p:sldId id="791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68D9"/>
    <a:srgbClr val="D9EDF9"/>
    <a:srgbClr val="374464"/>
    <a:srgbClr val="7A7B7C"/>
    <a:srgbClr val="45B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86599" autoAdjust="0"/>
  </p:normalViewPr>
  <p:slideViewPr>
    <p:cSldViewPr snapToGrid="0" snapToObjects="1">
      <p:cViewPr varScale="1">
        <p:scale>
          <a:sx n="131" d="100"/>
          <a:sy n="131" d="100"/>
        </p:scale>
        <p:origin x="156" y="48"/>
      </p:cViewPr>
      <p:guideLst>
        <p:guide orient="horz" pos="1620"/>
        <p:guide pos="29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43D23-DA73-4644-A7C3-5ECB2A0FB27F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888FD-3BBF-464E-BBB5-4839C322AB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094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30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34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767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95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sBuffer</a:t>
            </a:r>
            <a:r>
              <a:rPr lang="zh-CN" altLang="en-US" dirty="0"/>
              <a:t>的支持问题：</a:t>
            </a:r>
            <a:r>
              <a:rPr lang="en-US" altLang="zh-CN" dirty="0"/>
              <a:t>https://zhuanlan.zhihu.com/p/68888365</a:t>
            </a:r>
          </a:p>
          <a:p>
            <a:r>
              <a:rPr lang="en-US" altLang="zh-CN" dirty="0" err="1"/>
              <a:t>sBuffer</a:t>
            </a:r>
            <a:r>
              <a:rPr lang="zh-CN" altLang="en-US" dirty="0"/>
              <a:t>还是需要改成</a:t>
            </a:r>
            <a:r>
              <a:rPr lang="en-US" altLang="zh-CN" dirty="0" err="1"/>
              <a:t>RenderTexture</a:t>
            </a:r>
            <a:r>
              <a:rPr lang="zh-CN" altLang="en-US" dirty="0"/>
              <a:t>的方式兼容性会更好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403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59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33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19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097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65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273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en-US" altLang="zh-CN" dirty="0" err="1"/>
              <a:t>ddx</a:t>
            </a:r>
            <a:r>
              <a:rPr lang="zh-CN" altLang="en-US" dirty="0"/>
              <a:t>，</a:t>
            </a:r>
            <a:r>
              <a:rPr lang="en-US" altLang="zh-CN" dirty="0" err="1"/>
              <a:t>ddy</a:t>
            </a:r>
            <a:r>
              <a:rPr lang="zh-CN" altLang="en-US" dirty="0"/>
              <a:t>偏导函数的用途：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确定采样时候使用哪个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Mipmapping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、在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fragment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中法线处理、图片锐化等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B0604020202020204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MS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文档：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B0604020202020204" pitchFamily="34" charset="0"/>
              </a:rPr>
              <a:t>https://docs.microsoft.com/en-us/windows/win32/direct3dhlsl/dx-graphics-hlsl-ddx</a:t>
            </a:r>
            <a:endParaRPr lang="zh-CN" altLang="en-US" b="0" i="0" dirty="0">
              <a:solidFill>
                <a:srgbClr val="555555"/>
              </a:solidFill>
              <a:effectLst/>
              <a:latin typeface="Lato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725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02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872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960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114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707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528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616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66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134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539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89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groupshared</a:t>
            </a:r>
            <a:r>
              <a:rPr lang="zh-CN" altLang="en-US" dirty="0"/>
              <a:t>：</a:t>
            </a:r>
            <a:r>
              <a:rPr lang="en-US" altLang="zh-CN" dirty="0"/>
              <a:t>https://docs.microsoft.com/en-us/windows/win32/direct3dhlsl/dx-graphics-hlsl-variable-syntax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539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338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344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31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013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6428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04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254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技术出处：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832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05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https://docs.microsoft.com/en-us/windows/win32/direct3dhlsl/sm5-attributes-numthreads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868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除了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RenderTexture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，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ComputeBuffer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也是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CS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的主要数据结构</a:t>
            </a:r>
            <a:endParaRPr lang="en-US" altLang="zh-CN" sz="1800" dirty="0">
              <a:solidFill>
                <a:srgbClr val="008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MSDN ComputeBuffer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文档：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https://docs.microsoft.com/en-us/windows/win32/direct3d11/direct3d-11-advanced-stages-cs-resources</a:t>
            </a:r>
          </a:p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Constant Buffer vs Structured Buffer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https://www.gamedev.net/forums/topic/624529-structured-buffers-vs-constant-buffers/</a:t>
            </a:r>
          </a:p>
          <a:p>
            <a:r>
              <a:rPr lang="en-US" altLang="zh-CN" dirty="0" err="1"/>
              <a:t>Graphics.DrawMeshInstancedIndirect</a:t>
            </a:r>
            <a:r>
              <a:rPr lang="zh-CN" altLang="en-US" dirty="0"/>
              <a:t>：</a:t>
            </a:r>
            <a:r>
              <a:rPr lang="en-US" altLang="zh-CN" dirty="0"/>
              <a:t>https://docs.unity3d.com/ScriptReference/Graphics.DrawMeshInstancedIndirect.html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0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3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88FD-3BBF-464E-BBB5-4839C322AB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65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-8111"/>
            <a:ext cx="9144000" cy="4349568"/>
          </a:xfrm>
          <a:prstGeom prst="rect">
            <a:avLst/>
          </a:prstGeom>
          <a:solidFill>
            <a:srgbClr val="0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19" y="247855"/>
            <a:ext cx="1127760" cy="112776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27260" y="1482617"/>
            <a:ext cx="6089477" cy="138736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0" i="0">
                <a:solidFill>
                  <a:schemeClr val="bg1"/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演讲标题</a:t>
            </a:r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013744" y="3577419"/>
            <a:ext cx="5116512" cy="26161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0" i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演讲者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2013744" y="4605675"/>
            <a:ext cx="511651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rPr>
              <a:t>侑虎科技（上海）有限公司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2013744" y="3853729"/>
            <a:ext cx="5116512" cy="26161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400" b="0" i="0">
                <a:solidFill>
                  <a:schemeClr val="bg1"/>
                </a:solidFill>
                <a:latin typeface="Source Han Sans CN Light" panose="020B0300000000000000" pitchFamily="34" charset="-128"/>
                <a:ea typeface="Source Han Sans CN Light" panose="020B0300000000000000" pitchFamily="34" charset="-128"/>
              </a:defRPr>
            </a:lvl1pPr>
          </a:lstStyle>
          <a:p>
            <a:pPr lvl="0"/>
            <a:r>
              <a:rPr kumimoji="1" lang="en-US" altLang="zh-CN" dirty="0"/>
              <a:t>2020.10.11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tx2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1pPr>
          </a:lstStyle>
          <a:p>
            <a:pPr algn="l"/>
            <a:r>
              <a:rPr lang="zh-CN" altLang="en-US" dirty="0"/>
              <a:t>标题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buClr>
                <a:srgbClr val="0560FF"/>
              </a:buClr>
              <a:defRPr>
                <a:solidFill>
                  <a:schemeClr val="tx2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1pPr>
            <a:lvl2pPr>
              <a:lnSpc>
                <a:spcPct val="120000"/>
              </a:lnSpc>
              <a:buClr>
                <a:srgbClr val="0560FF"/>
              </a:buClr>
              <a:defRPr>
                <a:solidFill>
                  <a:schemeClr val="tx2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2pPr>
            <a:lvl3pPr>
              <a:lnSpc>
                <a:spcPct val="120000"/>
              </a:lnSpc>
              <a:buClr>
                <a:srgbClr val="0560FF"/>
              </a:buClr>
              <a:defRPr>
                <a:solidFill>
                  <a:schemeClr val="tx2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3pPr>
            <a:lvl4pPr>
              <a:lnSpc>
                <a:spcPct val="120000"/>
              </a:lnSpc>
              <a:buClr>
                <a:srgbClr val="0560FF"/>
              </a:buClr>
              <a:defRPr>
                <a:solidFill>
                  <a:schemeClr val="tx2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defRPr>
            </a:lvl4pPr>
          </a:lstStyle>
          <a:p>
            <a:r>
              <a:rPr lang="zh-CN" altLang="en-US" dirty="0"/>
              <a:t>主体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一级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二级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3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三级</a:t>
            </a:r>
            <a:endParaRPr lang="zh-CN" altLang="en-US" dirty="0"/>
          </a:p>
        </p:txBody>
      </p:sp>
      <p:pic>
        <p:nvPicPr>
          <p:cNvPr id="11" name="Picture 10" descr="logo_white_version_smal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5933">
            <a:off x="8581270" y="4800193"/>
            <a:ext cx="562730" cy="125051"/>
          </a:xfrm>
          <a:prstGeom prst="rect">
            <a:avLst/>
          </a:prstGeom>
        </p:spPr>
      </p:pic>
      <p:sp>
        <p:nvSpPr>
          <p:cNvPr id="2" name="直角三角形 1"/>
          <p:cNvSpPr/>
          <p:nvPr userDrawn="1"/>
        </p:nvSpPr>
        <p:spPr>
          <a:xfrm rot="16200000">
            <a:off x="8424000" y="4423500"/>
            <a:ext cx="720000" cy="720000"/>
          </a:xfrm>
          <a:prstGeom prst="rtTriangle">
            <a:avLst/>
          </a:prstGeom>
          <a:solidFill>
            <a:srgbClr val="0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8591226" y="4582409"/>
            <a:ext cx="567533" cy="567533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539750" y="1022508"/>
            <a:ext cx="720000" cy="36000"/>
          </a:xfrm>
          <a:prstGeom prst="rect">
            <a:avLst/>
          </a:prstGeom>
          <a:solidFill>
            <a:srgbClr val="0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85E5-6135-3B4C-B057-AA9790F1564A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7763-A4A0-E84B-BFF0-D06E796BDE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dirty="0"/>
              <a:t>标题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</a:lstStyle>
          <a:p>
            <a:r>
              <a:rPr lang="zh-CN" altLang="en-US" dirty="0"/>
              <a:t>主体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一级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二级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3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三级</a:t>
            </a:r>
            <a:endParaRPr lang="zh-CN" altLang="en-US" dirty="0"/>
          </a:p>
        </p:txBody>
      </p:sp>
      <p:pic>
        <p:nvPicPr>
          <p:cNvPr id="10" name="Picture 9" descr="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11" name="Picture 10" descr="logo_white_version_smal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5933">
            <a:off x="8581270" y="4800193"/>
            <a:ext cx="562730" cy="12505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50AE7-9953-DF4A-B479-3FCCF49F5A6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Source Han Sans CN" panose="020B0500000000000000" pitchFamily="34" charset="-128"/>
          <a:ea typeface="Source Han Sans CN" panose="020B0500000000000000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888836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docs.unity3d.com/2020.3/Documentation/Manual/SL-CameraDepthTexture.html" TargetMode="Externa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EZ4y137db?p=6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72252279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glaros.dtc.umn.edu/gkhome/metis/metis/overview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docs.unity3d.com/ScriptReference/Rendering.CommandBuffer.html" TargetMode="External"/><Relationship Id="rId4" Type="http://schemas.openxmlformats.org/officeDocument/2006/relationships/hyperlink" Target="https://docs.unity3d.com/ScriptReference/Rendering.CameraEven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GPU Driven</a:t>
            </a:r>
            <a:r>
              <a:rPr kumimoji="1"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解决方案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7500" lnSpcReduction="1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讲师姓名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张飞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7500" lnSpcReduction="10000"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2022.11.11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51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839378-0703-4752-B858-F377BC16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495" y="1063229"/>
            <a:ext cx="5033010" cy="39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74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2891943" cy="26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ComputeBuffer</a:t>
            </a:r>
            <a:r>
              <a:rPr lang="zh-CN" altLang="en-US" sz="1600" dirty="0"/>
              <a:t>初始化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localToWorldMatrixBuffer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</a:t>
            </a:r>
            <a:r>
              <a:rPr lang="zh-CN" altLang="en-US" sz="1600" dirty="0"/>
              <a:t>每株草的</a:t>
            </a:r>
            <a:r>
              <a:rPr lang="en-US" altLang="zh-CN" sz="1600" dirty="0"/>
              <a:t>TRS</a:t>
            </a:r>
            <a:r>
              <a:rPr lang="zh-CN" altLang="en-US" sz="1600" dirty="0"/>
              <a:t>矩阵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cullResult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</a:t>
            </a:r>
            <a:r>
              <a:rPr lang="zh-CN" altLang="en-US" sz="1600" dirty="0"/>
              <a:t>视锥内草的</a:t>
            </a:r>
            <a:r>
              <a:rPr lang="en-US" altLang="zh-CN" sz="1600" dirty="0"/>
              <a:t>TRS</a:t>
            </a:r>
            <a:r>
              <a:rPr lang="zh-CN" altLang="en-US" sz="1600" dirty="0"/>
              <a:t>矩阵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argsBuffer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Draw Indirect</a:t>
            </a:r>
            <a:r>
              <a:rPr lang="zh-CN" altLang="en-US" sz="1600" dirty="0"/>
              <a:t>参数</a:t>
            </a:r>
            <a:r>
              <a:rPr lang="en-US" altLang="zh-CN" sz="1600" dirty="0"/>
              <a:t>Buffer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A06ED4-FE31-4D7D-B938-F10B23750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0" y="940084"/>
            <a:ext cx="5440680" cy="39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457200" y="1205573"/>
            <a:ext cx="438150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GPU Culling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更新</a:t>
            </a:r>
            <a:r>
              <a:rPr lang="en-US" altLang="zh-CN" sz="1600" dirty="0"/>
              <a:t>ComputeBuffer </a:t>
            </a:r>
            <a:r>
              <a:rPr lang="zh-CN" altLang="en-US" sz="1600" dirty="0"/>
              <a:t>（相机参数、</a:t>
            </a:r>
            <a:r>
              <a:rPr lang="en-US" altLang="zh-CN" sz="1600" dirty="0"/>
              <a:t>TRS Buffer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Dispatch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9045CB-2F3C-40A5-B80F-F15D78926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80543"/>
            <a:ext cx="4320540" cy="17267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47E70-6395-40BF-823D-29D4DA2E8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848" y="2480543"/>
            <a:ext cx="3692952" cy="23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58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3973983" cy="152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GPU Culling</a:t>
            </a:r>
            <a:r>
              <a:rPr lang="zh-CN" altLang="en-US" sz="1600" dirty="0"/>
              <a:t>（</a:t>
            </a:r>
            <a:r>
              <a:rPr lang="en-US" altLang="zh-CN" sz="1600" dirty="0"/>
              <a:t>Compute Shader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计算每株草的</a:t>
            </a:r>
            <a:r>
              <a:rPr lang="en-US" altLang="zh-CN" sz="1600" dirty="0"/>
              <a:t>OBB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针对</a:t>
            </a:r>
            <a:r>
              <a:rPr lang="en-US" altLang="zh-CN" sz="1600" dirty="0"/>
              <a:t>OBB</a:t>
            </a:r>
            <a:r>
              <a:rPr lang="zh-CN" altLang="en-US" sz="1600" dirty="0"/>
              <a:t>顶点做视锥剔除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视锥内</a:t>
            </a:r>
            <a:r>
              <a:rPr lang="en-US" altLang="zh-CN" sz="1600" dirty="0"/>
              <a:t>Append</a:t>
            </a:r>
            <a:r>
              <a:rPr lang="zh-CN" altLang="en-US" sz="1600" dirty="0"/>
              <a:t>到</a:t>
            </a:r>
            <a:r>
              <a:rPr lang="en-US" altLang="zh-CN" sz="1600" dirty="0"/>
              <a:t>CullResult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D98A35-04A7-4110-ADFF-8457D0DB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740" y="435618"/>
            <a:ext cx="3909060" cy="42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3318663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ea typeface="新宋体" panose="02010609030101010101" pitchFamily="49" charset="-122"/>
              </a:rPr>
              <a:t>DrawInstancedIndirect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a typeface="新宋体" panose="02010609030101010101" pitchFamily="49" charset="-122"/>
                <a:hlinkClick r:id="rId3"/>
              </a:rPr>
              <a:t>StructuredBuffer</a:t>
            </a:r>
            <a:r>
              <a:rPr lang="zh-CN" altLang="en-US" dirty="0">
                <a:ea typeface="新宋体" panose="02010609030101010101" pitchFamily="49" charset="-122"/>
                <a:hlinkClick r:id="rId3"/>
              </a:rPr>
              <a:t>的兼容性</a:t>
            </a:r>
            <a:endParaRPr lang="en-US" altLang="zh-CN" dirty="0">
              <a:ea typeface="新宋体" panose="0201060903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>
                <a:ea typeface="新宋体" panose="02010609030101010101" pitchFamily="49" charset="-122"/>
              </a:rPr>
              <a:t>RenderTexture</a:t>
            </a:r>
            <a:r>
              <a:rPr lang="zh-CN" altLang="en-US" dirty="0">
                <a:ea typeface="新宋体" panose="02010609030101010101" pitchFamily="49" charset="-122"/>
              </a:rPr>
              <a:t>的兼容性更好</a:t>
            </a:r>
            <a:endParaRPr lang="en-US" altLang="zh-CN" dirty="0">
              <a:ea typeface="新宋体" panose="0201060903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512690-4F00-4B6A-A39D-9CB9BFE0B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10" y="2910840"/>
            <a:ext cx="4225270" cy="5957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2EE974-8BD2-4BA9-823B-8EF8F9B78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79" y="365273"/>
            <a:ext cx="3931921" cy="44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46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Hiz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简介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PingFang SC"/>
              </a:rPr>
              <a:t>Hierarchical Z-buffer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PingFang SC"/>
              </a:rPr>
              <a:t>，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通过使用上一帧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-apple-system"/>
              </a:rPr>
              <a:t>/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当前帧的深度图生成一系列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-apple-system"/>
              </a:rPr>
              <a:t>Mipmap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，通过对比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Instance Bounds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的深度进行剔除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Instance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级别的剔除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BFF1D4-E20A-47B4-B6D4-50CBD84C1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389806" y="2362921"/>
            <a:ext cx="3817848" cy="257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2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Hiz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4251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Depth mips</a:t>
            </a:r>
            <a:r>
              <a:rPr lang="zh-CN" altLang="en-US" dirty="0"/>
              <a:t>：高</a:t>
            </a:r>
            <a:r>
              <a:rPr lang="en-US" altLang="zh-CN" dirty="0"/>
              <a:t>Level</a:t>
            </a:r>
            <a:r>
              <a:rPr lang="zh-CN" altLang="en-US" dirty="0"/>
              <a:t>取低</a:t>
            </a:r>
            <a:r>
              <a:rPr lang="en-US" altLang="zh-CN" dirty="0"/>
              <a:t>Level</a:t>
            </a:r>
            <a:r>
              <a:rPr lang="zh-CN" altLang="en-US" dirty="0"/>
              <a:t>的靠近远裁剪面的深度值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D9FEF4-F328-428C-BB2D-D363CB52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6" y="2321116"/>
            <a:ext cx="2888666" cy="18503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06D0EA-C54A-44AB-9BD8-7D71576A8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28" y="504748"/>
            <a:ext cx="3059164" cy="4483979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90A0CE12-4902-4F29-A17D-A0F5D42551E8}"/>
              </a:ext>
            </a:extLst>
          </p:cNvPr>
          <p:cNvSpPr/>
          <p:nvPr/>
        </p:nvSpPr>
        <p:spPr>
          <a:xfrm>
            <a:off x="3706742" y="300395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Mipmap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04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Hiz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4405580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Compute Shader</a:t>
            </a:r>
            <a:r>
              <a:rPr lang="zh-CN" altLang="en-US" dirty="0"/>
              <a:t>中通过对比</a:t>
            </a:r>
            <a:r>
              <a:rPr lang="en-US" altLang="zh-CN" dirty="0"/>
              <a:t>Instance</a:t>
            </a:r>
            <a:r>
              <a:rPr lang="zh-CN" altLang="en-US" dirty="0"/>
              <a:t>的</a:t>
            </a:r>
            <a:r>
              <a:rPr lang="en-US" altLang="zh-CN" dirty="0"/>
              <a:t>AABB</a:t>
            </a:r>
            <a:r>
              <a:rPr lang="zh-CN" altLang="en-US" dirty="0"/>
              <a:t>包围盒最小的</a:t>
            </a:r>
            <a:r>
              <a:rPr lang="en-US" altLang="zh-CN" dirty="0"/>
              <a:t>z</a:t>
            </a:r>
            <a:r>
              <a:rPr lang="zh-CN" altLang="en-US" dirty="0"/>
              <a:t>值和</a:t>
            </a:r>
            <a:r>
              <a:rPr lang="en-US" altLang="zh-CN" dirty="0"/>
              <a:t>Depth</a:t>
            </a:r>
            <a:r>
              <a:rPr lang="zh-CN" altLang="en-US" dirty="0"/>
              <a:t>做</a:t>
            </a:r>
            <a:r>
              <a:rPr lang="en-US" altLang="zh-CN" dirty="0"/>
              <a:t>Culling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Depth Value &lt; AABB</a:t>
            </a:r>
            <a:r>
              <a:rPr lang="zh-CN" altLang="en-US" dirty="0"/>
              <a:t>（</a:t>
            </a:r>
            <a:r>
              <a:rPr lang="en-US" altLang="zh-CN" dirty="0" err="1"/>
              <a:t>Zmin</a:t>
            </a:r>
            <a:r>
              <a:rPr lang="zh-CN" altLang="en-US" dirty="0"/>
              <a:t>），剔除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Depth Value </a:t>
            </a:r>
            <a:r>
              <a:rPr lang="zh-CN" altLang="en-US" dirty="0"/>
              <a:t>≥ </a:t>
            </a:r>
            <a:r>
              <a:rPr lang="en-US" altLang="zh-CN" dirty="0"/>
              <a:t>AABB</a:t>
            </a:r>
            <a:r>
              <a:rPr lang="zh-CN" altLang="en-US" dirty="0"/>
              <a:t>（</a:t>
            </a:r>
            <a:r>
              <a:rPr lang="en-US" altLang="zh-CN" dirty="0" err="1"/>
              <a:t>Zmin</a:t>
            </a:r>
            <a:r>
              <a:rPr lang="zh-CN" altLang="en-US" dirty="0"/>
              <a:t>），保留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E9E22B-F354-4617-9DE9-257DDCB0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717" y="310896"/>
            <a:ext cx="3030957" cy="452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88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Hiz—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草海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C6E957-AE7D-4CBC-A9AA-0D0E586A2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39" y="1296464"/>
            <a:ext cx="7651121" cy="35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Hiz—Depth Mipmap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82AA54-632E-4263-B1FD-2CB369AA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6" y="1203218"/>
            <a:ext cx="4175884" cy="33834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08EF7E-01F4-476F-A1B0-095948B8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193" y="864297"/>
            <a:ext cx="3399123" cy="37223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292726-3EA5-4A22-9F80-DA3620AAF7DB}"/>
              </a:ext>
            </a:extLst>
          </p:cNvPr>
          <p:cNvSpPr txBox="1"/>
          <p:nvPr/>
        </p:nvSpPr>
        <p:spPr>
          <a:xfrm>
            <a:off x="475488" y="4726622"/>
            <a:ext cx="8193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Cameras and depth textures</a:t>
            </a:r>
            <a:r>
              <a:rPr lang="zh-CN" altLang="en-US" sz="1200" dirty="0"/>
              <a:t>：</a:t>
            </a:r>
            <a:r>
              <a:rPr lang="en-US" altLang="zh-CN" sz="1200" dirty="0">
                <a:hlinkClick r:id="rId5"/>
              </a:rPr>
              <a:t>https://docs.unity3d.com/2020.3/Documentation/Manual/SL-CameraDepthTexture.html</a:t>
            </a:r>
            <a:endParaRPr lang="zh-CN" altLang="en-US" sz="1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FDBEF5-20CA-407C-A527-ADE6AA038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460" y="1203219"/>
            <a:ext cx="5327078" cy="338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4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大纲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83006"/>
            <a:ext cx="8229600" cy="3046094"/>
          </a:xfrm>
        </p:spPr>
        <p:txBody>
          <a:bodyPr>
            <a:noAutofit/>
          </a:bodyPr>
          <a:lstStyle/>
          <a:p>
            <a:pPr marL="228600" lvl="0" indent="-571500" algn="l">
              <a:lnSpc>
                <a:spcPts val="32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Compute Shader</a:t>
            </a:r>
            <a:endParaRPr lang="zh-CN" altLang="en-US" sz="23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+mn-ea"/>
            </a:endParaRPr>
          </a:p>
          <a:p>
            <a:pPr marL="228600" lvl="0" indent="-571500" algn="l">
              <a:lnSpc>
                <a:spcPts val="32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CommandBuffer</a:t>
            </a:r>
            <a:endParaRPr lang="zh-CN" altLang="en-US" sz="23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+mn-ea"/>
            </a:endParaRPr>
          </a:p>
          <a:p>
            <a:pPr marL="228600" lvl="0" indent="-571500" algn="l">
              <a:lnSpc>
                <a:spcPts val="32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Frustum Culling</a:t>
            </a:r>
            <a:endParaRPr lang="zh-CN" altLang="en-US" sz="23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+mn-ea"/>
            </a:endParaRPr>
          </a:p>
          <a:p>
            <a:pPr marL="228600" lvl="0" indent="-571500" algn="l">
              <a:lnSpc>
                <a:spcPts val="32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Hiz</a:t>
            </a:r>
          </a:p>
          <a:p>
            <a:pPr marL="228600" lvl="0" indent="-571500" algn="l">
              <a:lnSpc>
                <a:spcPts val="32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GPU Driven Terrain</a:t>
            </a:r>
          </a:p>
          <a:p>
            <a:pPr marL="228600" indent="-571500">
              <a:lnSpc>
                <a:spcPts val="32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CN" sz="23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Cluster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Hiz-ZBuffer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2450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UNITY_REVERSED_Z</a:t>
            </a:r>
            <a:r>
              <a:rPr lang="zh-CN" alt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en-US" altLang="zh-CN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DX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、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PS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、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METAL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、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VULKAN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、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WITCH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等平台定义了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REVERSED_Z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，可以使</a:t>
            </a:r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ZBuffer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的浮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点数值分布更加均匀；</a:t>
            </a:r>
            <a:endParaRPr lang="en-US" altLang="zh-CN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UNITY_NEAR_CLIP_VALUE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DX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的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DNC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空间近裁剪面值为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1.0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越小越远；</a:t>
            </a:r>
            <a:endParaRPr lang="en-US" altLang="zh-CN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	OpenGL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的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NDC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空间近裁剪面值为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-1.0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越大越远；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44A996-F65C-43AF-8C9B-934E4B08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2" y="3692409"/>
            <a:ext cx="7507475" cy="12451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862561-D591-40E5-8437-650F4F240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259" y="494971"/>
            <a:ext cx="2221567" cy="1136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3E9DB36-FF7C-4895-A108-0913948FA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419" y="497496"/>
            <a:ext cx="2277490" cy="11496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08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Hiz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-Mipmap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FS</a:t>
            </a:r>
            <a:r>
              <a:rPr lang="zh-CN" altLang="en-US" dirty="0"/>
              <a:t>中</a:t>
            </a:r>
            <a:r>
              <a:rPr lang="en-US" altLang="zh-CN" dirty="0"/>
              <a:t>tex2D</a:t>
            </a:r>
            <a:r>
              <a:rPr lang="zh-CN" altLang="en-US" dirty="0"/>
              <a:t>函数内部实现了对</a:t>
            </a:r>
            <a:r>
              <a:rPr lang="en-US" altLang="zh-CN" dirty="0"/>
              <a:t>Mipmap</a:t>
            </a:r>
            <a:r>
              <a:rPr lang="zh-CN" altLang="en-US" dirty="0"/>
              <a:t>的计算的支持，所以不需要计算</a:t>
            </a:r>
            <a:r>
              <a:rPr lang="en-US" altLang="zh-CN" dirty="0"/>
              <a:t>Mipmap </a:t>
            </a:r>
            <a:r>
              <a:rPr lang="en-US" altLang="zh-CN" dirty="0" err="1"/>
              <a:t>LODLevel</a:t>
            </a:r>
            <a:r>
              <a:rPr lang="zh-CN" altLang="en-US" dirty="0"/>
              <a:t>，但</a:t>
            </a:r>
            <a:r>
              <a:rPr lang="en-US" altLang="zh-CN" dirty="0"/>
              <a:t>VS</a:t>
            </a:r>
            <a:r>
              <a:rPr lang="zh-CN" altLang="en-US" dirty="0"/>
              <a:t>中不支持</a:t>
            </a:r>
            <a:r>
              <a:rPr lang="en-US" altLang="zh-CN" dirty="0"/>
              <a:t>tex2D</a:t>
            </a:r>
            <a:r>
              <a:rPr lang="zh-CN" altLang="en-US" dirty="0"/>
              <a:t>，使用</a:t>
            </a:r>
            <a:r>
              <a:rPr lang="en-US" altLang="zh-CN" dirty="0"/>
              <a:t>tex2DLod</a:t>
            </a:r>
            <a:r>
              <a:rPr lang="zh-CN" altLang="en-US" dirty="0"/>
              <a:t>的时候</a:t>
            </a:r>
            <a:r>
              <a:rPr lang="en-US" altLang="zh-CN" dirty="0"/>
              <a:t>Mipmap</a:t>
            </a:r>
            <a:r>
              <a:rPr lang="zh-CN" altLang="en-US" dirty="0"/>
              <a:t>需要自行计算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27BA75-1AE2-4DFC-AAEE-24CE815A6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46" y="2443276"/>
            <a:ext cx="3377254" cy="1790669"/>
          </a:xfrm>
          <a:prstGeom prst="rect">
            <a:avLst/>
          </a:prstGeom>
        </p:spPr>
      </p:pic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08716581-04FD-4D84-AA59-832F8A6C2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8811"/>
            <a:ext cx="4691550" cy="26724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4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Hiz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-CS Culling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AABB  8</a:t>
            </a:r>
            <a:r>
              <a:rPr lang="zh-CN" altLang="en-US" dirty="0"/>
              <a:t>个顶点的</a:t>
            </a:r>
            <a:r>
              <a:rPr lang="en-US" altLang="zh-CN" dirty="0" err="1"/>
              <a:t>MinDepth</a:t>
            </a:r>
            <a:r>
              <a:rPr lang="zh-CN" altLang="en-US" dirty="0"/>
              <a:t>和</a:t>
            </a:r>
            <a:r>
              <a:rPr lang="en-US" altLang="zh-CN" dirty="0"/>
              <a:t>Mipmap</a:t>
            </a:r>
            <a:r>
              <a:rPr lang="zh-CN" altLang="en-US" dirty="0"/>
              <a:t>的</a:t>
            </a:r>
            <a:r>
              <a:rPr lang="en-US" altLang="zh-CN" dirty="0" err="1"/>
              <a:t>MaxDepth</a:t>
            </a:r>
            <a:r>
              <a:rPr lang="zh-CN" altLang="en-US" dirty="0"/>
              <a:t>比较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6AE935-09BF-4DCB-BB5B-F3F8483A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75" y="1777926"/>
            <a:ext cx="6847450" cy="31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20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22F5E61-FB01-45E0-8949-A636E8B03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20232"/>
            <a:ext cx="3979469" cy="29846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Hiz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性能测试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Snapdragon</a:t>
            </a:r>
            <a:r>
              <a:rPr lang="zh-CN" altLang="en-US" dirty="0"/>
              <a:t>性能测试（</a:t>
            </a:r>
            <a:r>
              <a:rPr lang="en-US" altLang="zh-CN" b="1" dirty="0" err="1">
                <a:solidFill>
                  <a:schemeClr val="accent2"/>
                </a:solidFill>
              </a:rPr>
              <a:t>CullingOff_HizOff</a:t>
            </a:r>
            <a:r>
              <a:rPr lang="en-US" altLang="zh-CN" dirty="0"/>
              <a:t>=&gt;</a:t>
            </a:r>
            <a:r>
              <a:rPr lang="en-US" altLang="zh-CN" b="1" dirty="0" err="1">
                <a:solidFill>
                  <a:schemeClr val="accent1"/>
                </a:solidFill>
              </a:rPr>
              <a:t>CullingOn_HizOff</a:t>
            </a:r>
            <a:r>
              <a:rPr lang="en-US" altLang="zh-CN" dirty="0"/>
              <a:t>=&gt;</a:t>
            </a:r>
            <a:r>
              <a:rPr lang="en-US" altLang="zh-CN" b="1" dirty="0" err="1">
                <a:solidFill>
                  <a:schemeClr val="accent3"/>
                </a:solidFill>
              </a:rPr>
              <a:t>CullingOn_HizOn</a:t>
            </a:r>
            <a:r>
              <a:rPr lang="zh-CN" altLang="en-US" dirty="0"/>
              <a:t>）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091F6261-112D-4839-98DC-98D460F1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265" y="1620232"/>
            <a:ext cx="3979470" cy="2984602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7EE0D35-4E62-4E66-BB6C-ABD97C22B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20232"/>
            <a:ext cx="3979470" cy="29846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35858F-5294-40C5-AD85-2309EDF16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85" y="2963742"/>
            <a:ext cx="8084429" cy="5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0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Hiz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性能测试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19037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Hiz</a:t>
            </a:r>
            <a:r>
              <a:rPr lang="zh-CN" altLang="en-US" dirty="0"/>
              <a:t>带宽来源：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600" dirty="0"/>
              <a:t>生成</a:t>
            </a:r>
            <a:r>
              <a:rPr lang="en-US" altLang="zh-CN" sz="1600" dirty="0"/>
              <a:t>Mipmap</a:t>
            </a:r>
            <a:r>
              <a:rPr lang="zh-CN" altLang="en-US" sz="1600" dirty="0"/>
              <a:t>深度图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69CD30-9B49-4D67-B1C2-FB3CCAA26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425" y="1063229"/>
            <a:ext cx="5974375" cy="371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78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12082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Size</a:t>
            </a:r>
            <a:r>
              <a:rPr lang="zh-CN" altLang="en-US" dirty="0"/>
              <a:t>：    </a:t>
            </a:r>
            <a:r>
              <a:rPr lang="en-US" altLang="zh-CN" dirty="0"/>
              <a:t>512x512</a:t>
            </a:r>
          </a:p>
          <a:p>
            <a:endParaRPr lang="en-US" altLang="zh-CN" dirty="0"/>
          </a:p>
          <a:p>
            <a:r>
              <a:rPr lang="en-US" altLang="zh-CN" dirty="0"/>
              <a:t>Resolution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64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02EBA2-7B93-473F-8BCB-5BB18C32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38" y="1016211"/>
            <a:ext cx="5087124" cy="39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70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899"/>
            <a:ext cx="791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流程：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46CEB2B-4DE0-4D6C-BD6D-F6B34E4882A2}"/>
              </a:ext>
            </a:extLst>
          </p:cNvPr>
          <p:cNvSpPr/>
          <p:nvPr/>
        </p:nvSpPr>
        <p:spPr>
          <a:xfrm>
            <a:off x="598016" y="3379700"/>
            <a:ext cx="1097281" cy="646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生成</a:t>
            </a:r>
            <a:endParaRPr lang="en-US" altLang="zh-CN" dirty="0"/>
          </a:p>
          <a:p>
            <a:pPr algn="ctr"/>
            <a:r>
              <a:rPr lang="en-US" altLang="zh-CN" dirty="0"/>
              <a:t>Hiz mips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915C53E-4BF8-4038-842A-FE6069301099}"/>
              </a:ext>
            </a:extLst>
          </p:cNvPr>
          <p:cNvSpPr/>
          <p:nvPr/>
        </p:nvSpPr>
        <p:spPr>
          <a:xfrm rot="19987782">
            <a:off x="1797707" y="3345155"/>
            <a:ext cx="1097281" cy="396620"/>
          </a:xfrm>
          <a:prstGeom prst="rightArrow">
            <a:avLst/>
          </a:prstGeom>
          <a:solidFill>
            <a:srgbClr val="D9ED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Depth Buffer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56ACFE2-436B-4A69-9EF6-B10ADC105239}"/>
              </a:ext>
            </a:extLst>
          </p:cNvPr>
          <p:cNvSpPr/>
          <p:nvPr/>
        </p:nvSpPr>
        <p:spPr>
          <a:xfrm>
            <a:off x="2936825" y="2733368"/>
            <a:ext cx="1097281" cy="646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GPU Culling</a:t>
            </a:r>
            <a:endParaRPr lang="zh-CN" alt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58501EEE-5342-4105-B6CE-6C9A60AD91EF}"/>
              </a:ext>
            </a:extLst>
          </p:cNvPr>
          <p:cNvSpPr/>
          <p:nvPr/>
        </p:nvSpPr>
        <p:spPr>
          <a:xfrm>
            <a:off x="4153432" y="2861042"/>
            <a:ext cx="956464" cy="396620"/>
          </a:xfrm>
          <a:prstGeom prst="rightArrow">
            <a:avLst/>
          </a:prstGeom>
          <a:solidFill>
            <a:srgbClr val="D9ED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Visible Patch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15B48C0-DFFF-4B86-BD0E-F3525771B19E}"/>
              </a:ext>
            </a:extLst>
          </p:cNvPr>
          <p:cNvSpPr/>
          <p:nvPr/>
        </p:nvSpPr>
        <p:spPr>
          <a:xfrm>
            <a:off x="5243284" y="2733368"/>
            <a:ext cx="1097281" cy="646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DrawInstancedIndirect</a:t>
            </a:r>
            <a:endParaRPr lang="zh-CN" altLang="en-US" sz="14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916C83D2-236E-47A4-82A7-2AAAEB974C6B}"/>
              </a:ext>
            </a:extLst>
          </p:cNvPr>
          <p:cNvSpPr/>
          <p:nvPr/>
        </p:nvSpPr>
        <p:spPr>
          <a:xfrm>
            <a:off x="6473953" y="2858224"/>
            <a:ext cx="896111" cy="396620"/>
          </a:xfrm>
          <a:prstGeom prst="rightArrow">
            <a:avLst/>
          </a:prstGeom>
          <a:solidFill>
            <a:srgbClr val="D9ED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Patch Info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70ECFA6-9F04-4CC8-A735-0C7492465792}"/>
              </a:ext>
            </a:extLst>
          </p:cNvPr>
          <p:cNvSpPr/>
          <p:nvPr/>
        </p:nvSpPr>
        <p:spPr>
          <a:xfrm>
            <a:off x="7503452" y="2723536"/>
            <a:ext cx="1097281" cy="646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Instance Shaded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E2A4C9-9EB0-45B0-AA07-173B0EC3C1B4}"/>
              </a:ext>
            </a:extLst>
          </p:cNvPr>
          <p:cNvSpPr/>
          <p:nvPr/>
        </p:nvSpPr>
        <p:spPr>
          <a:xfrm>
            <a:off x="598017" y="2120910"/>
            <a:ext cx="1097281" cy="646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Patch Calculate</a:t>
            </a:r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96EE0BA-55AA-4301-99B3-BBCBA11A5F0D}"/>
              </a:ext>
            </a:extLst>
          </p:cNvPr>
          <p:cNvSpPr/>
          <p:nvPr/>
        </p:nvSpPr>
        <p:spPr>
          <a:xfrm rot="1218780">
            <a:off x="1767420" y="2407349"/>
            <a:ext cx="1097281" cy="396620"/>
          </a:xfrm>
          <a:prstGeom prst="rightArrow">
            <a:avLst/>
          </a:prstGeom>
          <a:solidFill>
            <a:srgbClr val="D9ED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Terrain Patches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3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381352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构建地形四叉树，根据相机位置筛选出符合</a:t>
            </a:r>
            <a:r>
              <a:rPr lang="en-US" altLang="zh-CN" dirty="0"/>
              <a:t>LOD</a:t>
            </a:r>
            <a:r>
              <a:rPr lang="zh-CN" altLang="en-US" dirty="0"/>
              <a:t>的结点</a:t>
            </a:r>
            <a:r>
              <a:rPr lang="en-US" altLang="zh-CN" dirty="0"/>
              <a:t>List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结点数据包含</a:t>
            </a:r>
            <a:r>
              <a:rPr lang="en-US" altLang="zh-CN" dirty="0"/>
              <a:t>Rect</a:t>
            </a:r>
            <a:r>
              <a:rPr lang="zh-CN" altLang="en-US" dirty="0"/>
              <a:t>、</a:t>
            </a:r>
            <a:r>
              <a:rPr lang="en-US" altLang="zh-CN" dirty="0"/>
              <a:t>LOD</a:t>
            </a:r>
            <a:r>
              <a:rPr lang="zh-CN" altLang="en-US" dirty="0"/>
              <a:t>及</a:t>
            </a:r>
            <a:r>
              <a:rPr lang="en-US" altLang="zh-CN" dirty="0" err="1">
                <a:solidFill>
                  <a:srgbClr val="FF0000"/>
                </a:solidFill>
              </a:rPr>
              <a:t>Neighbour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99C770-3032-438A-B42F-30B58EA3D54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83" y="854079"/>
            <a:ext cx="3960000" cy="39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213D71-CF55-4C8C-8E60-F360E2B8E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7" y="3661156"/>
            <a:ext cx="7947966" cy="8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0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457199" y="1250899"/>
            <a:ext cx="2293316" cy="253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地形块树节点更新放在</a:t>
            </a:r>
            <a:r>
              <a:rPr lang="en-US" altLang="zh-CN" dirty="0"/>
              <a:t>CPU</a:t>
            </a:r>
            <a:r>
              <a:rPr lang="zh-CN" altLang="en-US" dirty="0"/>
              <a:t>，地形块大小</a:t>
            </a:r>
            <a:r>
              <a:rPr lang="en-US" altLang="zh-CN" dirty="0"/>
              <a:t>512x512</a:t>
            </a:r>
            <a:r>
              <a:rPr lang="zh-CN" altLang="en-US" dirty="0"/>
              <a:t>、</a:t>
            </a:r>
            <a:r>
              <a:rPr lang="en-US" altLang="zh-CN" dirty="0"/>
              <a:t>Depth 4</a:t>
            </a:r>
            <a:r>
              <a:rPr lang="zh-CN" altLang="en-US" dirty="0"/>
              <a:t>、测试机型小米</a:t>
            </a:r>
            <a:r>
              <a:rPr lang="en-US" altLang="zh-CN" dirty="0"/>
              <a:t>10</a:t>
            </a:r>
            <a:r>
              <a:rPr lang="zh-CN" altLang="en-US" dirty="0"/>
              <a:t>，开销如右图所示（</a:t>
            </a:r>
            <a:r>
              <a:rPr lang="zh-CN" altLang="en-US" dirty="0">
                <a:solidFill>
                  <a:schemeClr val="accent2"/>
                </a:solidFill>
              </a:rPr>
              <a:t>后续考虑放在</a:t>
            </a:r>
            <a:r>
              <a:rPr lang="en-US" altLang="zh-CN" dirty="0">
                <a:solidFill>
                  <a:schemeClr val="accent2"/>
                </a:solidFill>
              </a:rPr>
              <a:t>CS</a:t>
            </a:r>
            <a:r>
              <a:rPr lang="zh-CN" altLang="en-US" dirty="0">
                <a:solidFill>
                  <a:schemeClr val="accent2"/>
                </a:solidFill>
              </a:rPr>
              <a:t>中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A2DC55-005F-4881-9AEA-64215F2D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850" y="1328235"/>
            <a:ext cx="5533950" cy="34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96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3813520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Frustum Culling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Compute Shader</a:t>
            </a:r>
            <a:r>
              <a:rPr lang="zh-CN" altLang="en-US" dirty="0"/>
              <a:t>视锥剔除，取</a:t>
            </a:r>
            <a:r>
              <a:rPr lang="en-US" altLang="zh-CN" dirty="0"/>
              <a:t>Rect</a:t>
            </a:r>
            <a:r>
              <a:rPr lang="zh-CN" altLang="en-US" dirty="0"/>
              <a:t>四个顶点的</a:t>
            </a:r>
            <a:r>
              <a:rPr lang="en-US" altLang="zh-CN" dirty="0" err="1"/>
              <a:t>HeightMap</a:t>
            </a:r>
            <a:r>
              <a:rPr lang="zh-CN" altLang="en-US" dirty="0"/>
              <a:t>确定</a:t>
            </a:r>
            <a:r>
              <a:rPr lang="en-US" altLang="zh-CN" dirty="0"/>
              <a:t>AABB</a:t>
            </a:r>
            <a:r>
              <a:rPr lang="zh-CN" altLang="en-US" dirty="0"/>
              <a:t>做剔除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D1C1CF-62D3-4A45-83C0-DE47B2C1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525" y="828595"/>
            <a:ext cx="4038458" cy="39657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7A9623-6D77-4823-B97B-9F2172AB5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46" y="2897453"/>
            <a:ext cx="3558845" cy="13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5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>
              <a:lnSpc>
                <a:spcPts val="3200"/>
              </a:lnSpc>
              <a:spcBef>
                <a:spcPts val="600"/>
              </a:spcBef>
              <a:buClrTx/>
              <a:buSzTx/>
            </a:pPr>
            <a:r>
              <a:rPr lang="en-US" altLang="zh-CN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Compute Shader</a:t>
            </a:r>
            <a:endParaRPr lang="zh-CN" altLang="en-US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713939"/>
            <a:ext cx="8229598" cy="1833295"/>
          </a:xfrm>
        </p:spPr>
        <p:txBody>
          <a:bodyPr>
            <a:noAutofit/>
          </a:bodyPr>
          <a:lstStyle/>
          <a:p>
            <a:pPr lvl="0" algn="l">
              <a:lnSpc>
                <a:spcPct val="17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CS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运行所需要的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Thread Group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是可控的（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Dispatch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（</a:t>
            </a:r>
            <a:r>
              <a:rPr lang="en-US" altLang="zh-CN" sz="16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x,y,z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））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+mn-ea"/>
            </a:endParaRPr>
          </a:p>
          <a:p>
            <a:pPr lvl="0" algn="l">
              <a:lnSpc>
                <a:spcPct val="17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CS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的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Kernel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函数没有自定义的输入和输出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  <a:sym typeface="+mn-ea"/>
            </a:endParaRPr>
          </a:p>
          <a:p>
            <a:pPr lvl="0" algn="l">
              <a:lnSpc>
                <a:spcPct val="17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可通过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Image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Render Texture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）或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Shader Storage Block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ComputeBuffer</a:t>
            </a:r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+mn-ea"/>
              </a:rPr>
              <a:t>）间接获取输出结果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AFEA10-A134-44D1-94FB-F09085A2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441610"/>
            <a:ext cx="8686802" cy="9879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3644200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Hiz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根据</a:t>
            </a:r>
            <a:r>
              <a:rPr lang="zh-CN" altLang="en-US" b="1" dirty="0">
                <a:solidFill>
                  <a:schemeClr val="accent2"/>
                </a:solidFill>
              </a:rPr>
              <a:t>上一帧</a:t>
            </a:r>
            <a:r>
              <a:rPr lang="zh-CN" altLang="en-US" dirty="0"/>
              <a:t>的深度图，剔除看不见的地块</a:t>
            </a:r>
            <a:r>
              <a:rPr lang="en-US" altLang="zh-CN" dirty="0"/>
              <a:t>Patch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A8418EB-E99C-4FF9-BF5E-EB4704AB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16965"/>
            <a:ext cx="396657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22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6" y="1250900"/>
            <a:ext cx="7887615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Compute Shader</a:t>
            </a:r>
            <a:r>
              <a:rPr lang="zh-CN" altLang="en-US" dirty="0"/>
              <a:t>生成</a:t>
            </a:r>
            <a:r>
              <a:rPr lang="en-US" altLang="zh-CN" dirty="0"/>
              <a:t>Depth mips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F2041B-6180-4C29-BF71-705F2E4E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318" y="1250900"/>
            <a:ext cx="3354666" cy="33450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726D4F-647A-4E32-80B7-8EB6949D3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6" y="2054072"/>
            <a:ext cx="4015923" cy="21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0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6" y="1250900"/>
            <a:ext cx="7887615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一次</a:t>
            </a:r>
            <a:r>
              <a:rPr lang="en-US" altLang="zh-CN" dirty="0" err="1"/>
              <a:t>BlitCopy</a:t>
            </a:r>
            <a:r>
              <a:rPr lang="en-US" altLang="zh-CN" dirty="0"/>
              <a:t>+</a:t>
            </a:r>
            <a:r>
              <a:rPr lang="zh-CN" altLang="en-US" dirty="0"/>
              <a:t>多次</a:t>
            </a:r>
            <a:r>
              <a:rPr lang="en-US" altLang="zh-CN" dirty="0" err="1"/>
              <a:t>DownSample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F785B1-5EE3-43EF-AB02-FE0C0C479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95" y="3240202"/>
            <a:ext cx="3248712" cy="1329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4A9C48-517B-4BA2-9147-A40E990A3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405" y="634604"/>
            <a:ext cx="3538395" cy="40837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ACEABB-53B5-4F8A-AF37-A441E9E61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95" y="2036832"/>
            <a:ext cx="3967305" cy="10698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663E4D-7BA3-46AA-9707-7B28288F5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961412"/>
            <a:ext cx="4412018" cy="24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9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6" y="1250900"/>
            <a:ext cx="78876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Depth mips</a:t>
            </a:r>
            <a:r>
              <a:rPr lang="zh-CN" altLang="en-US" dirty="0"/>
              <a:t>生成的优化：（</a:t>
            </a:r>
            <a:r>
              <a:rPr lang="zh-CN" altLang="en-US" dirty="0">
                <a:hlinkClick r:id="rId3"/>
              </a:rPr>
              <a:t>天刀的技术分享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Compute Shader</a:t>
            </a:r>
            <a:r>
              <a:rPr lang="zh-CN" altLang="en-US" dirty="0"/>
              <a:t>的</a:t>
            </a:r>
            <a:r>
              <a:rPr lang="en-US" altLang="zh-CN" dirty="0"/>
              <a:t>Tread shared memory</a:t>
            </a:r>
            <a:r>
              <a:rPr lang="zh-CN" altLang="en-US" dirty="0"/>
              <a:t>，一次</a:t>
            </a:r>
            <a:r>
              <a:rPr lang="en-US" altLang="zh-CN" dirty="0"/>
              <a:t>Dispatch</a:t>
            </a:r>
            <a:r>
              <a:rPr lang="zh-CN" altLang="en-US" dirty="0"/>
              <a:t>生成</a:t>
            </a:r>
            <a:r>
              <a:rPr lang="en-US" altLang="zh-CN" dirty="0"/>
              <a:t>depth mips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减少多次</a:t>
            </a:r>
            <a:r>
              <a:rPr lang="en-US" altLang="zh-CN" dirty="0"/>
              <a:t>Dispatch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减少了</a:t>
            </a:r>
            <a:r>
              <a:rPr lang="en-US" altLang="zh-CN" dirty="0"/>
              <a:t>Binding memory </a:t>
            </a:r>
            <a:r>
              <a:rPr lang="en-US" altLang="zh-CN" dirty="0" err="1"/>
              <a:t>PingPong</a:t>
            </a:r>
            <a:r>
              <a:rPr lang="zh-CN" altLang="en-US" dirty="0"/>
              <a:t>操作（存在</a:t>
            </a:r>
            <a:r>
              <a:rPr lang="en-US" altLang="zh-CN" dirty="0" err="1"/>
              <a:t>PingPong</a:t>
            </a:r>
            <a:r>
              <a:rPr lang="zh-CN" altLang="en-US" dirty="0"/>
              <a:t>操作是因为，在部分平台不支持同时对一张</a:t>
            </a:r>
            <a:r>
              <a:rPr lang="en-US" altLang="zh-CN" dirty="0"/>
              <a:t>Texture</a:t>
            </a:r>
            <a:r>
              <a:rPr lang="zh-CN" altLang="en-US" dirty="0"/>
              <a:t>不同</a:t>
            </a:r>
            <a:r>
              <a:rPr lang="en-US" altLang="zh-CN" dirty="0"/>
              <a:t>Mipmap</a:t>
            </a:r>
            <a:r>
              <a:rPr lang="zh-CN" altLang="en-US" dirty="0"/>
              <a:t>同时读写）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477EC8-72E8-48E3-9D37-25BF3323A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134" y="1451254"/>
            <a:ext cx="3152850" cy="29451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63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4573829" cy="157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DrawMeshInstanceIndirect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Instance Size</a:t>
            </a:r>
            <a:r>
              <a:rPr lang="zh-CN" altLang="en-US" sz="1600" dirty="0"/>
              <a:t>：</a:t>
            </a:r>
            <a:r>
              <a:rPr lang="en-US" altLang="zh-CN" sz="1600" dirty="0"/>
              <a:t>4mx4m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Resolution</a:t>
            </a:r>
            <a:r>
              <a:rPr lang="zh-CN" altLang="en-US" sz="1600" dirty="0"/>
              <a:t>：</a:t>
            </a:r>
            <a:r>
              <a:rPr lang="en-US" altLang="zh-CN" sz="1600" dirty="0"/>
              <a:t>1m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Vertex Color</a:t>
            </a:r>
            <a:r>
              <a:rPr lang="zh-CN" altLang="en-US" sz="1600" dirty="0"/>
              <a:t>：</a:t>
            </a:r>
            <a:r>
              <a:rPr lang="en-US" altLang="zh-CN" sz="1600" dirty="0"/>
              <a:t>up(r)</a:t>
            </a:r>
            <a:r>
              <a:rPr lang="zh-CN" altLang="en-US" sz="1600" dirty="0"/>
              <a:t>、</a:t>
            </a:r>
            <a:r>
              <a:rPr lang="en-US" altLang="zh-CN" sz="1600" dirty="0"/>
              <a:t>down(g)</a:t>
            </a:r>
            <a:r>
              <a:rPr lang="zh-CN" altLang="en-US" sz="1600" dirty="0"/>
              <a:t>、</a:t>
            </a:r>
            <a:r>
              <a:rPr lang="en-US" altLang="zh-CN" sz="1600" dirty="0"/>
              <a:t>left(b)</a:t>
            </a:r>
            <a:r>
              <a:rPr lang="zh-CN" altLang="en-US" sz="1600" dirty="0"/>
              <a:t>、</a:t>
            </a:r>
            <a:r>
              <a:rPr lang="en-US" altLang="zh-CN" sz="1600" dirty="0"/>
              <a:t>right(a)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A90670-1708-4ECB-B28B-EA514105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38" y="2198421"/>
            <a:ext cx="2699309" cy="25808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B9E756-940E-4ED0-AD2C-38BFB6240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638" y="1367205"/>
            <a:ext cx="2699309" cy="831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8AD6F9-04EA-492D-B5D5-C66D77454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65" y="3011066"/>
            <a:ext cx="1833373" cy="17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84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4573829" cy="83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接缝处理：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低</a:t>
            </a:r>
            <a:r>
              <a:rPr lang="en-US" altLang="zh-CN" sz="1600" dirty="0"/>
              <a:t>LOD</a:t>
            </a:r>
            <a:r>
              <a:rPr lang="zh-CN" altLang="en-US" sz="1600" dirty="0"/>
              <a:t>顶点褪变，带顶点色的点向相邻顶点移动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51D0B0-8B1A-489B-977A-613CDA93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5" y="2136683"/>
            <a:ext cx="4076021" cy="25820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7309D9-F9FA-4B5B-85E0-12669662B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768" y="634604"/>
            <a:ext cx="3355273" cy="40530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A90670-1708-4ECB-B28B-EA514105D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731" y="2136683"/>
            <a:ext cx="1630605" cy="15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4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B4EC73-AC91-4DA2-9A9B-EE7BAA9A5449}"/>
              </a:ext>
            </a:extLst>
          </p:cNvPr>
          <p:cNvSpPr txBox="1"/>
          <p:nvPr/>
        </p:nvSpPr>
        <p:spPr>
          <a:xfrm>
            <a:off x="598017" y="1250900"/>
            <a:ext cx="3876160" cy="1245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VS</a:t>
            </a:r>
            <a:r>
              <a:rPr lang="zh-CN" altLang="en-US" dirty="0"/>
              <a:t>中处理顶点高度：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采集高度图并赋给世界坐标的</a:t>
            </a:r>
            <a:r>
              <a:rPr lang="en-US" altLang="zh-CN" sz="1600" dirty="0"/>
              <a:t>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采集</a:t>
            </a:r>
            <a:r>
              <a:rPr lang="en-US" altLang="zh-CN" sz="1600" dirty="0"/>
              <a:t>Normal</a:t>
            </a:r>
            <a:r>
              <a:rPr lang="zh-CN" altLang="en-US" sz="1600" dirty="0"/>
              <a:t>，</a:t>
            </a:r>
            <a:r>
              <a:rPr lang="en-US" altLang="zh-CN" sz="1600" dirty="0"/>
              <a:t>FS</a:t>
            </a:r>
            <a:r>
              <a:rPr lang="zh-CN" altLang="en-US" sz="1600" dirty="0"/>
              <a:t>中渲染需要</a:t>
            </a:r>
            <a:endParaRPr lang="en-US" altLang="zh-CN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907DDB-53D7-473B-A6FB-7D888051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15" y="2731304"/>
            <a:ext cx="5846234" cy="16335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D8A8FA2-1BCD-4DF2-B0C3-BAC7F87D5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07" y="511370"/>
            <a:ext cx="2827478" cy="30367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540304-1104-478D-B935-5A0E0ADCB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176" y="1250900"/>
            <a:ext cx="3731162" cy="296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9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GPU Driven Terrain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899"/>
            <a:ext cx="791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有待完善：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46CEB2B-4DE0-4D6C-BD6D-F6B34E4882A2}"/>
              </a:ext>
            </a:extLst>
          </p:cNvPr>
          <p:cNvSpPr/>
          <p:nvPr/>
        </p:nvSpPr>
        <p:spPr>
          <a:xfrm>
            <a:off x="407821" y="3118595"/>
            <a:ext cx="1097281" cy="646332"/>
          </a:xfrm>
          <a:prstGeom prst="roundRect">
            <a:avLst/>
          </a:prstGeom>
          <a:solidFill>
            <a:srgbClr val="CA68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生成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Hiz mips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915C53E-4BF8-4038-842A-FE6069301099}"/>
              </a:ext>
            </a:extLst>
          </p:cNvPr>
          <p:cNvSpPr/>
          <p:nvPr/>
        </p:nvSpPr>
        <p:spPr>
          <a:xfrm rot="19987782">
            <a:off x="1607512" y="3084050"/>
            <a:ext cx="1097281" cy="396620"/>
          </a:xfrm>
          <a:prstGeom prst="rightArrow">
            <a:avLst/>
          </a:prstGeom>
          <a:solidFill>
            <a:srgbClr val="D9ED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Depth Buffer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56ACFE2-436B-4A69-9EF6-B10ADC105239}"/>
              </a:ext>
            </a:extLst>
          </p:cNvPr>
          <p:cNvSpPr/>
          <p:nvPr/>
        </p:nvSpPr>
        <p:spPr>
          <a:xfrm>
            <a:off x="2746630" y="2472263"/>
            <a:ext cx="1097281" cy="646332"/>
          </a:xfrm>
          <a:prstGeom prst="roundRect">
            <a:avLst/>
          </a:prstGeom>
          <a:solidFill>
            <a:srgbClr val="CA68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GPU Culling</a:t>
            </a:r>
            <a:endParaRPr lang="zh-CN" altLang="en-US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58501EEE-5342-4105-B6CE-6C9A60AD91EF}"/>
              </a:ext>
            </a:extLst>
          </p:cNvPr>
          <p:cNvSpPr/>
          <p:nvPr/>
        </p:nvSpPr>
        <p:spPr>
          <a:xfrm>
            <a:off x="3963237" y="2599937"/>
            <a:ext cx="956464" cy="396620"/>
          </a:xfrm>
          <a:prstGeom prst="rightArrow">
            <a:avLst/>
          </a:prstGeom>
          <a:solidFill>
            <a:srgbClr val="D9ED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Visible Patch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15B48C0-DFFF-4B86-BD0E-F3525771B19E}"/>
              </a:ext>
            </a:extLst>
          </p:cNvPr>
          <p:cNvSpPr/>
          <p:nvPr/>
        </p:nvSpPr>
        <p:spPr>
          <a:xfrm>
            <a:off x="5053089" y="2472263"/>
            <a:ext cx="1097281" cy="646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DrawInstancedIndirect</a:t>
            </a:r>
            <a:endParaRPr lang="zh-CN" altLang="en-US" sz="14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916C83D2-236E-47A4-82A7-2AAAEB974C6B}"/>
              </a:ext>
            </a:extLst>
          </p:cNvPr>
          <p:cNvSpPr/>
          <p:nvPr/>
        </p:nvSpPr>
        <p:spPr>
          <a:xfrm>
            <a:off x="6283758" y="2597119"/>
            <a:ext cx="896111" cy="396620"/>
          </a:xfrm>
          <a:prstGeom prst="rightArrow">
            <a:avLst/>
          </a:prstGeom>
          <a:solidFill>
            <a:srgbClr val="D9ED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Patch Info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70ECFA6-9F04-4CC8-A735-0C7492465792}"/>
              </a:ext>
            </a:extLst>
          </p:cNvPr>
          <p:cNvSpPr/>
          <p:nvPr/>
        </p:nvSpPr>
        <p:spPr>
          <a:xfrm>
            <a:off x="7313257" y="2462431"/>
            <a:ext cx="1097281" cy="646332"/>
          </a:xfrm>
          <a:prstGeom prst="roundRect">
            <a:avLst/>
          </a:prstGeom>
          <a:solidFill>
            <a:srgbClr val="CA68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Instance Shaded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2E2A4C9-9EB0-45B0-AA07-173B0EC3C1B4}"/>
              </a:ext>
            </a:extLst>
          </p:cNvPr>
          <p:cNvSpPr/>
          <p:nvPr/>
        </p:nvSpPr>
        <p:spPr>
          <a:xfrm>
            <a:off x="407822" y="1859805"/>
            <a:ext cx="1097281" cy="646332"/>
          </a:xfrm>
          <a:prstGeom prst="roundRect">
            <a:avLst/>
          </a:prstGeom>
          <a:solidFill>
            <a:srgbClr val="CA68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Patch Calculate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96EE0BA-55AA-4301-99B3-BBCBA11A5F0D}"/>
              </a:ext>
            </a:extLst>
          </p:cNvPr>
          <p:cNvSpPr/>
          <p:nvPr/>
        </p:nvSpPr>
        <p:spPr>
          <a:xfrm rot="1218780">
            <a:off x="1577225" y="2146244"/>
            <a:ext cx="1097281" cy="396620"/>
          </a:xfrm>
          <a:prstGeom prst="rightArrow">
            <a:avLst/>
          </a:prstGeom>
          <a:solidFill>
            <a:srgbClr val="D9ED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Terrain Patches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F51FC0-2671-4142-ACF2-2A12FDD93CAA}"/>
              </a:ext>
            </a:extLst>
          </p:cNvPr>
          <p:cNvSpPr/>
          <p:nvPr/>
        </p:nvSpPr>
        <p:spPr>
          <a:xfrm>
            <a:off x="333323" y="2597119"/>
            <a:ext cx="1305282" cy="38804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GPU Calculate</a:t>
            </a:r>
            <a:r>
              <a:rPr lang="zh-CN" altLang="en-US" sz="1000" dirty="0"/>
              <a:t>、</a:t>
            </a:r>
            <a:r>
              <a:rPr lang="en-US" altLang="zh-CN" sz="1000" dirty="0"/>
              <a:t>Baked Patch Result</a:t>
            </a:r>
            <a:endParaRPr lang="zh-CN" altLang="en-US" sz="1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B40673-07F6-4208-A0A1-872C4C05868C}"/>
              </a:ext>
            </a:extLst>
          </p:cNvPr>
          <p:cNvSpPr/>
          <p:nvPr/>
        </p:nvSpPr>
        <p:spPr>
          <a:xfrm>
            <a:off x="333323" y="3892612"/>
            <a:ext cx="1305282" cy="33830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一次</a:t>
            </a:r>
            <a:r>
              <a:rPr lang="en-US" altLang="zh-CN" sz="1000" dirty="0"/>
              <a:t>Dispatch</a:t>
            </a:r>
            <a:r>
              <a:rPr lang="zh-CN" altLang="en-US" sz="1000" dirty="0"/>
              <a:t>的实现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A14484-768E-4295-A1EB-C33745FA61C5}"/>
              </a:ext>
            </a:extLst>
          </p:cNvPr>
          <p:cNvSpPr/>
          <p:nvPr/>
        </p:nvSpPr>
        <p:spPr>
          <a:xfrm>
            <a:off x="2781374" y="3340003"/>
            <a:ext cx="1027791" cy="29880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优化</a:t>
            </a:r>
            <a:r>
              <a:rPr lang="en-US" altLang="zh-CN" sz="1000" dirty="0"/>
              <a:t>Hiz</a:t>
            </a:r>
            <a:r>
              <a:rPr lang="zh-CN" altLang="en-US" sz="1000" dirty="0"/>
              <a:t>算法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917EC2-9E2E-4D0A-991B-6073035EB061}"/>
              </a:ext>
            </a:extLst>
          </p:cNvPr>
          <p:cNvSpPr/>
          <p:nvPr/>
        </p:nvSpPr>
        <p:spPr>
          <a:xfrm>
            <a:off x="7382747" y="3296381"/>
            <a:ext cx="1027791" cy="29881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FS Shaded</a:t>
            </a:r>
            <a:r>
              <a:rPr lang="zh-CN" altLang="en-US" sz="1000" dirty="0"/>
              <a:t>、</a:t>
            </a:r>
            <a:r>
              <a:rPr lang="en-US" altLang="zh-CN" sz="1000" dirty="0"/>
              <a:t>Virtual Texture</a:t>
            </a:r>
            <a:endParaRPr lang="zh-CN" altLang="en-US" sz="10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B1AF29C-98CB-40FE-8921-D4373E403878}"/>
              </a:ext>
            </a:extLst>
          </p:cNvPr>
          <p:cNvSpPr/>
          <p:nvPr/>
        </p:nvSpPr>
        <p:spPr>
          <a:xfrm>
            <a:off x="7313256" y="3907751"/>
            <a:ext cx="1097281" cy="646332"/>
          </a:xfrm>
          <a:prstGeom prst="roundRect">
            <a:avLst/>
          </a:prstGeom>
          <a:solidFill>
            <a:srgbClr val="CA68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Rebuild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Hiz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2792CF8A-48F9-4755-A8EC-5537E87426F8}"/>
              </a:ext>
            </a:extLst>
          </p:cNvPr>
          <p:cNvSpPr/>
          <p:nvPr/>
        </p:nvSpPr>
        <p:spPr>
          <a:xfrm rot="1795142">
            <a:off x="3860044" y="3277440"/>
            <a:ext cx="1184062" cy="396620"/>
          </a:xfrm>
          <a:prstGeom prst="rightArrow">
            <a:avLst/>
          </a:prstGeom>
          <a:solidFill>
            <a:srgbClr val="D9ED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solidFill>
                  <a:schemeClr val="tx1"/>
                </a:solidFill>
              </a:rPr>
              <a:t>Unvisible</a:t>
            </a:r>
            <a:r>
              <a:rPr lang="en-US" altLang="zh-CN" sz="1000" dirty="0">
                <a:solidFill>
                  <a:schemeClr val="tx1"/>
                </a:solidFill>
              </a:rPr>
              <a:t> Patch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A770CA2B-407A-4EE1-A393-553DFF0F0CAC}"/>
              </a:ext>
            </a:extLst>
          </p:cNvPr>
          <p:cNvSpPr/>
          <p:nvPr/>
        </p:nvSpPr>
        <p:spPr>
          <a:xfrm>
            <a:off x="2746628" y="3954973"/>
            <a:ext cx="1097281" cy="646332"/>
          </a:xfrm>
          <a:prstGeom prst="roundRect">
            <a:avLst/>
          </a:prstGeom>
          <a:solidFill>
            <a:srgbClr val="CA68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DrawInstancedIndirect</a:t>
            </a:r>
            <a:endParaRPr lang="zh-CN" altLang="en-US" sz="1400" dirty="0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D13763E-EF35-4527-8DD9-D2F5F826276B}"/>
              </a:ext>
            </a:extLst>
          </p:cNvPr>
          <p:cNvSpPr/>
          <p:nvPr/>
        </p:nvSpPr>
        <p:spPr>
          <a:xfrm flipH="1">
            <a:off x="3963237" y="4071197"/>
            <a:ext cx="1034002" cy="396620"/>
          </a:xfrm>
          <a:prstGeom prst="rightArrow">
            <a:avLst/>
          </a:prstGeom>
          <a:solidFill>
            <a:srgbClr val="D9ED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Visible Patch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箭头: 手杖形 45">
            <a:extLst>
              <a:ext uri="{FF2B5EF4-FFF2-40B4-BE49-F238E27FC236}">
                <a16:creationId xmlns:a16="http://schemas.microsoft.com/office/drawing/2014/main" id="{39A36800-4595-493E-AE04-9FC4F9F43F5E}"/>
              </a:ext>
            </a:extLst>
          </p:cNvPr>
          <p:cNvSpPr/>
          <p:nvPr/>
        </p:nvSpPr>
        <p:spPr>
          <a:xfrm rot="5400000">
            <a:off x="7876155" y="3320832"/>
            <a:ext cx="1481866" cy="338303"/>
          </a:xfrm>
          <a:prstGeom prst="utur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964509DB-7C15-4239-B411-1F9F4E9C37B5}"/>
              </a:ext>
            </a:extLst>
          </p:cNvPr>
          <p:cNvSpPr/>
          <p:nvPr/>
        </p:nvSpPr>
        <p:spPr>
          <a:xfrm>
            <a:off x="5137213" y="3954973"/>
            <a:ext cx="1097281" cy="646332"/>
          </a:xfrm>
          <a:prstGeom prst="roundRect">
            <a:avLst/>
          </a:prstGeom>
          <a:solidFill>
            <a:srgbClr val="CA68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Hiz Culling</a:t>
            </a:r>
            <a:endParaRPr lang="zh-CN" altLang="en-US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0BD166DD-71DD-4DF9-ACA9-D2EBA31B8F15}"/>
              </a:ext>
            </a:extLst>
          </p:cNvPr>
          <p:cNvSpPr/>
          <p:nvPr/>
        </p:nvSpPr>
        <p:spPr>
          <a:xfrm flipH="1">
            <a:off x="6321156" y="4079829"/>
            <a:ext cx="949718" cy="396620"/>
          </a:xfrm>
          <a:prstGeom prst="rightArrow">
            <a:avLst/>
          </a:prstGeom>
          <a:solidFill>
            <a:srgbClr val="D9ED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</a:rPr>
              <a:t>Depth Buffer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698E32-B025-4986-8D4E-119F4A16FFF3}"/>
              </a:ext>
            </a:extLst>
          </p:cNvPr>
          <p:cNvSpPr/>
          <p:nvPr/>
        </p:nvSpPr>
        <p:spPr>
          <a:xfrm>
            <a:off x="5111253" y="4721626"/>
            <a:ext cx="1149199" cy="21589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Hiz Double Check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4151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5" grpId="0" animBg="1"/>
      <p:bldP spid="26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Compute Shader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性能问题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24191" cy="345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0FC025-2AB8-42CC-8B16-2CF1B9CE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12" y="1646216"/>
            <a:ext cx="6797814" cy="26964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799F18-4D2C-4021-A864-9FBCE6E0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663" y="1646216"/>
            <a:ext cx="4687863" cy="148232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63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Cluster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09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Forward+	</a:t>
            </a:r>
            <a:r>
              <a:rPr lang="zh-CN" altLang="en-US" dirty="0"/>
              <a:t>（</a:t>
            </a:r>
            <a:r>
              <a:rPr lang="en-US" altLang="zh-CN" dirty="0"/>
              <a:t>Tiled </a:t>
            </a:r>
            <a:r>
              <a:rPr lang="en-US" altLang="zh-CN" dirty="0" err="1"/>
              <a:t>Foward</a:t>
            </a:r>
            <a:r>
              <a:rPr lang="en-US" altLang="zh-CN" dirty="0"/>
              <a:t> Rendering</a:t>
            </a:r>
            <a:r>
              <a:rPr lang="zh-CN" altLang="en-US" dirty="0"/>
              <a:t>）：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600" b="0" i="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AMD</a:t>
            </a:r>
            <a:r>
              <a:rPr lang="zh-CN" altLang="en-US" sz="1600" b="0" i="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在</a:t>
            </a:r>
            <a:r>
              <a:rPr lang="en-US" altLang="zh-CN" sz="1600" b="0" i="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EUROGRAPHICS 2012</a:t>
            </a:r>
            <a:r>
              <a:rPr lang="zh-CN" altLang="en-US" sz="1600" b="0" i="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上首次提出，实现是通过</a:t>
            </a:r>
            <a:r>
              <a:rPr lang="en-US" altLang="zh-CN" sz="1600" b="0" i="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1600" b="0" i="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个</a:t>
            </a:r>
            <a:r>
              <a:rPr lang="en-US" altLang="zh-CN" sz="1600" b="0" i="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Pass</a:t>
            </a:r>
            <a:r>
              <a:rPr lang="zh-CN" altLang="en-US" sz="1600" b="0" i="0" dirty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来完成</a:t>
            </a:r>
            <a:endParaRPr lang="en-US" altLang="zh-CN" sz="1600" b="0" i="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Depth Pass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：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Screen Space Depth Buffer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，便于逐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Tile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（非硬件层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Tile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概念）的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Light Culling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，控制</a:t>
            </a:r>
            <a:r>
              <a:rPr lang="en-US" altLang="zh-CN" sz="1600" dirty="0" err="1">
                <a:latin typeface="Calibri" panose="020F0502020204030204" pitchFamily="34" charset="0"/>
                <a:ea typeface="宋体" panose="02010600030101010101" pitchFamily="2" charset="-122"/>
              </a:rPr>
              <a:t>OverDraw</a:t>
            </a:r>
            <a:endParaRPr lang="en-US" altLang="zh-CN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Lighting Culling Pass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：对每个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Tile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根据</a:t>
            </a:r>
            <a:r>
              <a:rPr lang="en-US" altLang="zh-CN" sz="1600" dirty="0" err="1">
                <a:latin typeface="Calibri" panose="020F0502020204030204" pitchFamily="34" charset="0"/>
                <a:ea typeface="宋体" panose="02010600030101010101" pitchFamily="2" charset="-122"/>
              </a:rPr>
              <a:t>DepthBuffer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做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Light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的剔除，减少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Tile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中不必要的光源输入，</a:t>
            </a:r>
            <a:r>
              <a:rPr lang="en-US" altLang="zh-CN" sz="1600" dirty="0" err="1">
                <a:latin typeface="Calibri" panose="020F0502020204030204" pitchFamily="34" charset="0"/>
                <a:ea typeface="宋体" panose="02010600030101010101" pitchFamily="2" charset="-122"/>
              </a:rPr>
              <a:t>TileSize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过大优化幅度很有限，过小会有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”</a:t>
            </a:r>
            <a:r>
              <a:rPr lang="en-US" altLang="zh-CN" sz="1600" dirty="0" err="1">
                <a:latin typeface="Calibri" panose="020F0502020204030204" pitchFamily="34" charset="0"/>
                <a:ea typeface="宋体" panose="02010600030101010101" pitchFamily="2" charset="-122"/>
              </a:rPr>
              <a:t>OverDraw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”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的问题</a:t>
            </a:r>
            <a:endParaRPr lang="en-US" altLang="zh-CN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Geometry Shading Pass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：逐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Tile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按照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Forward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提交不透明及半透明渲染物体（</a:t>
            </a:r>
            <a:r>
              <a:rPr lang="en-US" altLang="zh-CN" sz="1600" dirty="0">
                <a:latin typeface="Calibri" panose="020F0502020204030204" pitchFamily="34" charset="0"/>
                <a:ea typeface="宋体" panose="02010600030101010101" pitchFamily="2" charset="-122"/>
              </a:rPr>
              <a:t>Tile</a:t>
            </a:r>
            <a:r>
              <a:rPr lang="zh-CN" altLang="en-US" sz="1600" dirty="0">
                <a:latin typeface="Calibri" panose="020F0502020204030204" pitchFamily="34" charset="0"/>
                <a:ea typeface="宋体" panose="02010600030101010101" pitchFamily="2" charset="-122"/>
              </a:rPr>
              <a:t>内的）</a:t>
            </a:r>
            <a:endParaRPr lang="en-US" altLang="zh-CN" sz="16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2ADE2C-32E0-41A5-8B9E-58E4AEFD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01" y="1214467"/>
            <a:ext cx="6035851" cy="339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69C92E-2E3C-4D4F-B18E-2C73D00E7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468" y="1098248"/>
            <a:ext cx="4985715" cy="362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C09F0A-3429-48E6-AF70-D0282F49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30" y="1289167"/>
            <a:ext cx="5216190" cy="324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6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Unity Compute Shader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4A469E-703E-4BEC-B7F8-3D75BAA6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40" y="1130220"/>
            <a:ext cx="2029409" cy="37462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C8D456-408A-440C-9057-91C9E8FD0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39802"/>
            <a:ext cx="6155340" cy="25881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919F54-D65C-4186-849D-18F11A28D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610" y="1130220"/>
            <a:ext cx="3733825" cy="380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Cluster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194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Clustered Forward Rendering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Forward+</a:t>
            </a:r>
            <a:r>
              <a:rPr lang="zh-CN" altLang="en-US" sz="1600" dirty="0"/>
              <a:t>是在</a:t>
            </a:r>
            <a:r>
              <a:rPr lang="en-US" altLang="zh-CN" sz="1600" dirty="0"/>
              <a:t>Screen Space</a:t>
            </a:r>
            <a:r>
              <a:rPr lang="zh-CN" altLang="en-US" sz="1600" dirty="0"/>
              <a:t>划分二维</a:t>
            </a:r>
            <a:r>
              <a:rPr lang="en-US" altLang="zh-CN" sz="1600" dirty="0"/>
              <a:t>Tile</a:t>
            </a:r>
            <a:r>
              <a:rPr lang="zh-CN" altLang="en-US" sz="1600" dirty="0"/>
              <a:t>来过滤光源，</a:t>
            </a:r>
            <a:r>
              <a:rPr lang="en-US" altLang="zh-CN" sz="1600" dirty="0"/>
              <a:t>Cluster</a:t>
            </a:r>
            <a:r>
              <a:rPr lang="zh-CN" altLang="en-US" sz="1600" dirty="0"/>
              <a:t>是将视锥体进步划分出三维的</a:t>
            </a:r>
            <a:r>
              <a:rPr lang="en-US" altLang="zh-CN" sz="1600" dirty="0"/>
              <a:t>Tile</a:t>
            </a:r>
            <a:r>
              <a:rPr lang="zh-CN" altLang="en-US" sz="1600" dirty="0"/>
              <a:t>（即</a:t>
            </a:r>
            <a:r>
              <a:rPr lang="en-US" altLang="zh-CN" sz="1600" dirty="0"/>
              <a:t>Cluster</a:t>
            </a:r>
            <a:r>
              <a:rPr lang="zh-CN" altLang="en-US" sz="1600" dirty="0"/>
              <a:t>），相较于</a:t>
            </a:r>
            <a:r>
              <a:rPr lang="en-US" altLang="zh-CN" sz="1600" dirty="0"/>
              <a:t>Forward+</a:t>
            </a:r>
            <a:r>
              <a:rPr lang="zh-CN" altLang="en-US" sz="1600" dirty="0"/>
              <a:t>优势在于当</a:t>
            </a:r>
            <a:r>
              <a:rPr lang="en-US" altLang="zh-CN" sz="1600" dirty="0"/>
              <a:t>Tile</a:t>
            </a:r>
            <a:r>
              <a:rPr lang="zh-CN" altLang="en-US" sz="1600" dirty="0"/>
              <a:t>中的光源数量很多，场景景深跨度大，同时光源在</a:t>
            </a:r>
            <a:r>
              <a:rPr lang="en-US" altLang="zh-CN" sz="1600" dirty="0"/>
              <a:t>Tile</a:t>
            </a:r>
            <a:r>
              <a:rPr lang="zh-CN" altLang="en-US" sz="1600" dirty="0"/>
              <a:t>中深度又比较分散时，对于</a:t>
            </a:r>
            <a:r>
              <a:rPr lang="en-US" altLang="zh-CN" sz="1600" dirty="0"/>
              <a:t>Light</a:t>
            </a:r>
            <a:r>
              <a:rPr lang="zh-CN" altLang="en-US" sz="1600" dirty="0"/>
              <a:t>的剔除效果不好，而</a:t>
            </a:r>
            <a:r>
              <a:rPr lang="en-US" altLang="zh-CN" sz="1600" dirty="0"/>
              <a:t>Cluster</a:t>
            </a:r>
            <a:r>
              <a:rPr lang="zh-CN" altLang="en-US" sz="1600" dirty="0"/>
              <a:t>又很好的在</a:t>
            </a:r>
            <a:r>
              <a:rPr lang="en-US" altLang="zh-CN" sz="1600" dirty="0"/>
              <a:t>Depth</a:t>
            </a:r>
            <a:r>
              <a:rPr lang="zh-CN" altLang="en-US" sz="1600" dirty="0"/>
              <a:t>这一维度做了划分，剔除效果更好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9B14A9-C73A-476C-AD0E-BA0C03107862}"/>
              </a:ext>
            </a:extLst>
          </p:cNvPr>
          <p:cNvSpPr txBox="1"/>
          <p:nvPr/>
        </p:nvSpPr>
        <p:spPr>
          <a:xfrm>
            <a:off x="1298448" y="4674412"/>
            <a:ext cx="6547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Unity Cluster Demo</a:t>
            </a:r>
            <a:r>
              <a:rPr lang="zh-CN" altLang="en-US" sz="1600" dirty="0"/>
              <a:t>：</a:t>
            </a:r>
            <a:r>
              <a:rPr lang="en-US" altLang="zh-CN" sz="1600" dirty="0">
                <a:hlinkClick r:id="rId3"/>
              </a:rPr>
              <a:t>https://zhuanlan.zhihu.com/p/72252279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E3486A-1AA7-4E47-8CE0-4DD138C06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33" y="1063229"/>
            <a:ext cx="4716133" cy="35028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310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Mesh Cluster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3200" dirty="0"/>
              <a:t> </a:t>
            </a:r>
            <a:r>
              <a:rPr lang="en-US" altLang="zh-CN" sz="3200" dirty="0" err="1"/>
              <a:t>Meshlet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9B14A9-C73A-476C-AD0E-BA0C03107862}"/>
              </a:ext>
            </a:extLst>
          </p:cNvPr>
          <p:cNvSpPr txBox="1"/>
          <p:nvPr/>
        </p:nvSpPr>
        <p:spPr>
          <a:xfrm>
            <a:off x="725119" y="4681726"/>
            <a:ext cx="7693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METIS</a:t>
            </a:r>
            <a:r>
              <a:rPr lang="zh-CN" altLang="en-US" sz="1600" dirty="0"/>
              <a:t>（</a:t>
            </a:r>
            <a:r>
              <a:rPr lang="en-US" altLang="zh-CN" sz="1600" dirty="0"/>
              <a:t>graph partition</a:t>
            </a:r>
            <a:r>
              <a:rPr lang="zh-CN" altLang="en-US" sz="1600" dirty="0"/>
              <a:t>）：</a:t>
            </a:r>
            <a:r>
              <a:rPr lang="en-US" altLang="zh-CN" sz="1600" dirty="0">
                <a:hlinkClick r:id="rId3"/>
              </a:rPr>
              <a:t>http://glaros.dtc.umn.edu/gkhome/metis/metis/overview</a:t>
            </a:r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2D4E70-4796-4C1D-B13E-B05C20F92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48" y="1364189"/>
            <a:ext cx="6692303" cy="3016577"/>
          </a:xfrm>
          <a:prstGeom prst="rect">
            <a:avLst/>
          </a:prstGeom>
        </p:spPr>
      </p:pic>
      <p:pic>
        <p:nvPicPr>
          <p:cNvPr id="1026" name="Picture 2" descr="Cluster ID">
            <a:extLst>
              <a:ext uri="{FF2B5EF4-FFF2-40B4-BE49-F238E27FC236}">
                <a16:creationId xmlns:a16="http://schemas.microsoft.com/office/drawing/2014/main" id="{C7AF7936-17C6-4757-8E18-EF7207897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086" y="1172088"/>
            <a:ext cx="6045826" cy="340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D level image for Asteroids demo">
            <a:extLst>
              <a:ext uri="{FF2B5EF4-FFF2-40B4-BE49-F238E27FC236}">
                <a16:creationId xmlns:a16="http://schemas.microsoft.com/office/drawing/2014/main" id="{EA17614B-83DA-4288-B12D-F91BAD79F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87" y="1856910"/>
            <a:ext cx="5225827" cy="20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37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TODO List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B4EC73-AC91-4DA2-9A9B-EE7BAA9A5449}"/>
              </a:ext>
            </a:extLst>
          </p:cNvPr>
          <p:cNvSpPr txBox="1"/>
          <p:nvPr/>
        </p:nvSpPr>
        <p:spPr>
          <a:xfrm>
            <a:off x="598016" y="1250900"/>
            <a:ext cx="7946138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Compute</a:t>
            </a:r>
            <a:r>
              <a:rPr lang="zh-CN" altLang="en-US" dirty="0"/>
              <a:t>更广泛的应用（</a:t>
            </a:r>
            <a:r>
              <a:rPr lang="en-US" altLang="zh-CN" dirty="0"/>
              <a:t>Runtime</a:t>
            </a:r>
            <a:r>
              <a:rPr lang="zh-CN" altLang="en-US" dirty="0"/>
              <a:t>纹理压缩、后处理、</a:t>
            </a:r>
            <a:r>
              <a:rPr lang="en-US" altLang="zh-CN" dirty="0"/>
              <a:t> Cloth /Water</a:t>
            </a:r>
            <a:r>
              <a:rPr lang="zh-CN" altLang="en-US" dirty="0"/>
              <a:t>等）；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、地形相关的光照模型、</a:t>
            </a:r>
            <a:r>
              <a:rPr lang="en-US" altLang="zh-CN" dirty="0"/>
              <a:t>Shadow</a:t>
            </a:r>
            <a:r>
              <a:rPr lang="zh-CN" altLang="en-US" dirty="0"/>
              <a:t>、地表纹理采样、</a:t>
            </a:r>
            <a:r>
              <a:rPr lang="en-US" altLang="zh-CN" dirty="0"/>
              <a:t>Virtual Texture</a:t>
            </a:r>
            <a:r>
              <a:rPr lang="zh-CN" altLang="en-US" dirty="0"/>
              <a:t>等；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Hiz</a:t>
            </a:r>
            <a:r>
              <a:rPr lang="zh-CN" altLang="en-US" dirty="0"/>
              <a:t>优化，</a:t>
            </a:r>
            <a:r>
              <a:rPr lang="en-US" altLang="zh-CN" dirty="0"/>
              <a:t>Double Check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、性能及兼容性测试；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884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线程组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—Thread Group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348EBD6-7974-4D51-8DF2-04A0328FE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32003"/>
            <a:ext cx="3509487" cy="3170984"/>
          </a:xfrm>
          <a:prstGeom prst="rect">
            <a:avLst/>
          </a:prstGeom>
        </p:spPr>
      </p:pic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2D2AC17-7758-467F-9B25-77D66875F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853813"/>
              </p:ext>
            </p:extLst>
          </p:nvPr>
        </p:nvGraphicFramePr>
        <p:xfrm>
          <a:off x="4050774" y="2479802"/>
          <a:ext cx="4636026" cy="2113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669">
                  <a:extLst>
                    <a:ext uri="{9D8B030D-6E8A-4147-A177-3AD203B41FA5}">
                      <a16:colId xmlns:a16="http://schemas.microsoft.com/office/drawing/2014/main" val="854641869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173490995"/>
                    </a:ext>
                  </a:extLst>
                </a:gridCol>
                <a:gridCol w="1071677">
                  <a:extLst>
                    <a:ext uri="{9D8B030D-6E8A-4147-A177-3AD203B41FA5}">
                      <a16:colId xmlns:a16="http://schemas.microsoft.com/office/drawing/2014/main" val="3725633904"/>
                    </a:ext>
                  </a:extLst>
                </a:gridCol>
              </a:tblGrid>
              <a:tr h="3522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变量名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示例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648968"/>
                  </a:ext>
                </a:extLst>
              </a:tr>
              <a:tr h="3522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numthreads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线程组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（</a:t>
                      </a:r>
                      <a:r>
                        <a:rPr lang="en-US" altLang="zh-CN" sz="1200" dirty="0"/>
                        <a:t>10,8,3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800135"/>
                  </a:ext>
                </a:extLst>
              </a:tr>
              <a:tr h="3522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SV_GroupThreadID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线程所在线程组内线程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（</a:t>
                      </a:r>
                      <a:r>
                        <a:rPr lang="en-US" altLang="zh-CN" sz="1200" dirty="0"/>
                        <a:t>7,5,0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579225"/>
                  </a:ext>
                </a:extLst>
              </a:tr>
              <a:tr h="3522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SV_GroupID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线程所在线程组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（</a:t>
                      </a:r>
                      <a:r>
                        <a:rPr lang="en-US" altLang="zh-CN" sz="1200" dirty="0"/>
                        <a:t>2,1,0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93913"/>
                  </a:ext>
                </a:extLst>
              </a:tr>
              <a:tr h="3522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SV_DispatchThreadID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全局线程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（</a:t>
                      </a:r>
                      <a:r>
                        <a:rPr lang="en-US" altLang="zh-CN" sz="1200" dirty="0"/>
                        <a:t>27,13,0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3647337"/>
                  </a:ext>
                </a:extLst>
              </a:tr>
              <a:tr h="3522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SV_GroupIndex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线程所在线程组内线程下标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57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011743"/>
                  </a:ext>
                </a:extLst>
              </a:tr>
            </a:tbl>
          </a:graphicData>
        </a:graphic>
      </p:graphicFrame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1D0E9B4F-FAE4-400B-835C-10B33FE5B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76422"/>
              </p:ext>
            </p:extLst>
          </p:nvPr>
        </p:nvGraphicFramePr>
        <p:xfrm>
          <a:off x="4578549" y="1180272"/>
          <a:ext cx="3580476" cy="1074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492">
                  <a:extLst>
                    <a:ext uri="{9D8B030D-6E8A-4147-A177-3AD203B41FA5}">
                      <a16:colId xmlns:a16="http://schemas.microsoft.com/office/drawing/2014/main" val="2784510566"/>
                    </a:ext>
                  </a:extLst>
                </a:gridCol>
                <a:gridCol w="1193492">
                  <a:extLst>
                    <a:ext uri="{9D8B030D-6E8A-4147-A177-3AD203B41FA5}">
                      <a16:colId xmlns:a16="http://schemas.microsoft.com/office/drawing/2014/main" val="2246335677"/>
                    </a:ext>
                  </a:extLst>
                </a:gridCol>
                <a:gridCol w="1193492">
                  <a:extLst>
                    <a:ext uri="{9D8B030D-6E8A-4147-A177-3AD203B41FA5}">
                      <a16:colId xmlns:a16="http://schemas.microsoft.com/office/drawing/2014/main" val="495057730"/>
                    </a:ext>
                  </a:extLst>
                </a:gridCol>
              </a:tblGrid>
              <a:tr h="41863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effectLst/>
                        </a:rPr>
                        <a:t>Compute Shader 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effectLst/>
                        </a:rPr>
                        <a:t>版本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err="1">
                          <a:solidFill>
                            <a:schemeClr val="bg1"/>
                          </a:solidFill>
                          <a:effectLst/>
                        </a:rPr>
                        <a:t>tZ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effectLst/>
                        </a:rPr>
                        <a:t>的最大取值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effectLst/>
                        </a:rPr>
                        <a:t>最大线程数量（</a:t>
                      </a:r>
                      <a:r>
                        <a:rPr lang="en-US" altLang="zh-CN" sz="1200" b="0" dirty="0" err="1">
                          <a:solidFill>
                            <a:schemeClr val="bg1"/>
                          </a:solidFill>
                          <a:effectLst/>
                        </a:rPr>
                        <a:t>tX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r>
                        <a:rPr lang="en-US" altLang="zh-CN" sz="1200" b="0" dirty="0" err="1">
                          <a:solidFill>
                            <a:schemeClr val="bg1"/>
                          </a:solidFill>
                          <a:effectLst/>
                        </a:rPr>
                        <a:t>tY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r>
                        <a:rPr lang="en-US" altLang="zh-CN" sz="1200" b="0" dirty="0" err="1">
                          <a:solidFill>
                            <a:schemeClr val="bg1"/>
                          </a:solidFill>
                          <a:effectLst/>
                        </a:rPr>
                        <a:t>tZ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effectLst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899640"/>
                  </a:ext>
                </a:extLst>
              </a:tr>
              <a:tr h="30880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cs_4_x</a:t>
                      </a:r>
                    </a:p>
                  </a:txBody>
                  <a:tcPr marL="114300" marR="1143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1</a:t>
                      </a:r>
                    </a:p>
                  </a:txBody>
                  <a:tcPr marL="114300" marR="1143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768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2208357093"/>
                  </a:ext>
                </a:extLst>
              </a:tr>
              <a:tr h="30880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cs_5_0</a:t>
                      </a:r>
                    </a:p>
                  </a:txBody>
                  <a:tcPr marL="114300" marR="1143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64</a:t>
                      </a:r>
                    </a:p>
                  </a:txBody>
                  <a:tcPr marL="114300" marR="114300" marT="28575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1024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191667726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线程组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TreadGroup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6B413D-96C9-46AF-89AD-5D798CCB9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1" y="2136212"/>
            <a:ext cx="4812629" cy="20235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0D8DD1-6230-420E-AF16-3CE46A033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76" y="923826"/>
            <a:ext cx="1564327" cy="15938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01E4DF-01C3-4C9B-BC97-8661AD6D9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477" y="2571750"/>
            <a:ext cx="1564327" cy="15880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7B1482-D32D-42A0-86BA-6459CC787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768" y="923826"/>
            <a:ext cx="1582035" cy="15880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C987CE-83AD-45AE-A70B-5BF844A36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772" y="2571751"/>
            <a:ext cx="1588028" cy="158802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30351" y="1338682"/>
            <a:ext cx="3517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Render Texture Size = </a:t>
            </a:r>
            <a:r>
              <a:rPr lang="zh-CN" altLang="en-US" dirty="0"/>
              <a:t>（</a:t>
            </a:r>
            <a:r>
              <a:rPr lang="en-US" altLang="zh-CN" dirty="0"/>
              <a:t>256, 256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Dispatch</a:t>
            </a:r>
            <a:r>
              <a:rPr lang="zh-CN" altLang="en-US" dirty="0"/>
              <a:t>（</a:t>
            </a:r>
            <a:r>
              <a:rPr lang="en-US" altLang="zh-CN" dirty="0"/>
              <a:t>256/8, 256/8, 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724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ComputeBuffer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E32624E-48F9-4253-B51C-B345F622A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+mn-ea"/>
                <a:ea typeface="+mn-ea"/>
              </a:rPr>
              <a:t>ComputeBuffer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在</a:t>
            </a:r>
            <a:r>
              <a:rPr lang="en-US" altLang="zh-CN" sz="16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ComputeShader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中经常使用的自定义</a:t>
            </a:r>
            <a:r>
              <a:rPr lang="en-US" altLang="zh-CN" sz="16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Struct</a:t>
            </a:r>
            <a:r>
              <a:rPr lang="zh-CN" altLang="en-US" sz="16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数据读写到内存缓冲区。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AF9DE5B-F089-4711-81C3-DD2C7EABF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24816"/>
              </p:ext>
            </p:extLst>
          </p:nvPr>
        </p:nvGraphicFramePr>
        <p:xfrm>
          <a:off x="680313" y="1546817"/>
          <a:ext cx="7783374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637">
                  <a:extLst>
                    <a:ext uri="{9D8B030D-6E8A-4147-A177-3AD203B41FA5}">
                      <a16:colId xmlns:a16="http://schemas.microsoft.com/office/drawing/2014/main" val="1899464306"/>
                    </a:ext>
                  </a:extLst>
                </a:gridCol>
                <a:gridCol w="4191611">
                  <a:extLst>
                    <a:ext uri="{9D8B030D-6E8A-4147-A177-3AD203B41FA5}">
                      <a16:colId xmlns:a16="http://schemas.microsoft.com/office/drawing/2014/main" val="3013633324"/>
                    </a:ext>
                  </a:extLst>
                </a:gridCol>
                <a:gridCol w="1697126">
                  <a:extLst>
                    <a:ext uri="{9D8B030D-6E8A-4147-A177-3AD203B41FA5}">
                      <a16:colId xmlns:a16="http://schemas.microsoft.com/office/drawing/2014/main" val="2755657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Compute Buffer Type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示例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Raw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对应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HLSL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(RW)ByteAddressBuffer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，可看做特殊的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StructuredBuffer&lt;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VAO</a:t>
                      </a:r>
                      <a:r>
                        <a:rPr lang="zh-CN" altLang="en-US" sz="1200" dirty="0"/>
                        <a:t>中的</a:t>
                      </a:r>
                      <a:r>
                        <a:rPr lang="en-US" altLang="zh-CN" sz="1200" dirty="0"/>
                        <a:t>VB</a:t>
                      </a:r>
                      <a:r>
                        <a:rPr lang="zh-CN" altLang="en-US" sz="1200" dirty="0"/>
                        <a:t>、</a:t>
                      </a:r>
                      <a:r>
                        <a:rPr lang="en-US" altLang="zh-CN" sz="1200" dirty="0"/>
                        <a:t>IB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897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Append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对应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HLSL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Append/Consume StructuredBuffer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，不确定大小的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StackBuffer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中通过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Append/Consume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CS-Culling</a:t>
                      </a:r>
                      <a:r>
                        <a:rPr lang="zh-CN" altLang="en-US" sz="1200" dirty="0"/>
                        <a:t>的</a:t>
                      </a:r>
                      <a:r>
                        <a:rPr lang="en-US" altLang="zh-CN" sz="1200" dirty="0"/>
                        <a:t>CullResults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30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Counter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Vulkan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没有原生的计数器，需要一个小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用来计数，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中通过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(Increment/Decrement)Counter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/>
                        <a:t>用作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StructuredBuffer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计数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72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Constant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如果需要一个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Structured Constant 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声明的时候还需要添加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ComputeBufferType.Structured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，但是在有些平台（如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DX11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）不支持一个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即是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Constant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又是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M</a:t>
                      </a:r>
                      <a:r>
                        <a:rPr lang="zh-CN" altLang="en-US" sz="1200" dirty="0"/>
                        <a:t>矩阵</a:t>
                      </a:r>
                      <a:r>
                        <a:rPr lang="en-US" altLang="zh-CN" sz="1200" dirty="0"/>
                        <a:t>(UnityPerDraw)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VP</a:t>
                      </a:r>
                      <a:r>
                        <a:rPr lang="zh-CN" altLang="en-US" sz="1200" dirty="0"/>
                        <a:t>矩阵</a:t>
                      </a:r>
                      <a:r>
                        <a:rPr lang="en-US" altLang="zh-CN" sz="1200" dirty="0"/>
                        <a:t>(UnityPerFrame)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70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Structured(Default)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对应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HLSL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(RW)StructuredBuffer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，自定义数据结构的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Buffer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CS-Culling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需要传入的每株草的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矩阵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82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IndirectArguments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用作 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Graphics.DrawProceduralIndirect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ComputeShader. 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DispatchIndirect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或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Graphics.DrawMeshInstancedIndirect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这些方法的参数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Unity</a:t>
                      </a:r>
                      <a:r>
                        <a:rPr lang="zh-CN" altLang="en-US" sz="1200" dirty="0"/>
                        <a:t>的</a:t>
                      </a:r>
                      <a:r>
                        <a:rPr lang="en-US" altLang="zh-CN" sz="1200" dirty="0"/>
                        <a:t>Draw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Indirect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传入的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Buffer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827884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B1B1E570-8E43-4CB9-A026-283B3046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96" y="205979"/>
            <a:ext cx="2181091" cy="9662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18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CommandBuffer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1A90BB-AC8D-493B-BD35-95BCAA7AB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05" y="1526209"/>
            <a:ext cx="1838950" cy="26141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C52594-2964-4690-A7F1-289F0BB180A6}"/>
              </a:ext>
            </a:extLst>
          </p:cNvPr>
          <p:cNvSpPr txBox="1"/>
          <p:nvPr/>
        </p:nvSpPr>
        <p:spPr>
          <a:xfrm>
            <a:off x="3860398" y="1509629"/>
            <a:ext cx="48264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只有</a:t>
            </a:r>
            <a:r>
              <a:rPr lang="en-US" altLang="zh-CN" sz="1600" dirty="0" err="1"/>
              <a:t>OnPostRender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OnRenderImage</a:t>
            </a:r>
            <a:r>
              <a:rPr lang="zh-CN" altLang="en-US" sz="1600" dirty="0"/>
              <a:t>能够介入</a:t>
            </a:r>
            <a:r>
              <a:rPr lang="en-US" altLang="zh-CN" sz="1600" dirty="0"/>
              <a:t>Build-in Render Pipeline</a:t>
            </a:r>
            <a:r>
              <a:rPr lang="zh-CN" altLang="en-US" sz="1600" dirty="0"/>
              <a:t>，而且只能做最终的屏幕后处理；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 err="1"/>
              <a:t>CommandBuffer</a:t>
            </a:r>
            <a:r>
              <a:rPr lang="zh-CN" altLang="en-US" sz="1600" dirty="0"/>
              <a:t>更方便地扩展</a:t>
            </a:r>
            <a:r>
              <a:rPr lang="en-US" altLang="zh-CN" sz="1600" dirty="0"/>
              <a:t>Build-in</a:t>
            </a:r>
            <a:r>
              <a:rPr lang="zh-CN" altLang="en-US" sz="1600" dirty="0"/>
              <a:t>管线，通过</a:t>
            </a:r>
            <a:r>
              <a:rPr lang="en-US" altLang="zh-CN" sz="1600" dirty="0" err="1"/>
              <a:t>Camera.AddCommandBuffer</a:t>
            </a:r>
            <a:r>
              <a:rPr lang="en-US" altLang="zh-CN" sz="1600" dirty="0"/>
              <a:t>(</a:t>
            </a:r>
            <a:r>
              <a:rPr lang="en-US" altLang="zh-CN" sz="16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Rendering.CameraEvent</a:t>
            </a:r>
            <a:r>
              <a:rPr lang="en-US" altLang="zh-CN" sz="1600" dirty="0"/>
              <a:t> </a:t>
            </a:r>
            <a:r>
              <a:rPr lang="en-US" altLang="zh-CN" sz="1600" dirty="0" err="1"/>
              <a:t>evt</a:t>
            </a:r>
            <a:r>
              <a:rPr lang="en-US" altLang="zh-CN" sz="1600" dirty="0"/>
              <a:t>, </a:t>
            </a:r>
            <a:r>
              <a:rPr lang="en-US" altLang="zh-CN" sz="16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Rendering.CommandBuffer</a:t>
            </a:r>
            <a:r>
              <a:rPr lang="en-US" altLang="zh-CN" sz="1600" dirty="0"/>
              <a:t> buffer)</a:t>
            </a:r>
            <a:r>
              <a:rPr lang="zh-CN" altLang="en-US" sz="1600" dirty="0"/>
              <a:t>，可以灵活的介入不同渲染阶段；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Unity 2020</a:t>
            </a:r>
            <a:r>
              <a:rPr lang="zh-CN" altLang="en-US" sz="1600" dirty="0"/>
              <a:t>之后的版本，</a:t>
            </a:r>
            <a:r>
              <a:rPr lang="en-US" altLang="zh-CN" sz="1600" dirty="0" err="1"/>
              <a:t>CommandBuffer</a:t>
            </a:r>
            <a:r>
              <a:rPr lang="zh-CN" altLang="en-US" sz="1600" dirty="0"/>
              <a:t>提供了更多支持</a:t>
            </a:r>
            <a:r>
              <a:rPr lang="en-US" altLang="zh-CN" sz="1600" dirty="0"/>
              <a:t>Compute Shader</a:t>
            </a:r>
            <a:r>
              <a:rPr lang="zh-CN" altLang="en-US" sz="1600" dirty="0"/>
              <a:t>的</a:t>
            </a:r>
            <a:r>
              <a:rPr lang="en-US" altLang="zh-CN" sz="1600" dirty="0"/>
              <a:t>API</a:t>
            </a:r>
            <a:r>
              <a:rPr lang="zh-CN" altLang="en-US" sz="1600" dirty="0"/>
              <a:t>；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5B72612-332F-42F5-83AA-E5DFFEE25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33" y="1388534"/>
            <a:ext cx="2783694" cy="28567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88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CommandBuffer-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FrostedGlass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0D634B-1614-49B4-AB87-07921C299638}"/>
              </a:ext>
            </a:extLst>
          </p:cNvPr>
          <p:cNvSpPr txBox="1"/>
          <p:nvPr/>
        </p:nvSpPr>
        <p:spPr>
          <a:xfrm>
            <a:off x="598017" y="1250900"/>
            <a:ext cx="7947966" cy="3511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DC939-5F29-4EC3-802C-43A0A46CD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16" y="1423878"/>
            <a:ext cx="5302567" cy="31653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3751D6-D76C-461A-BFCA-551FCB789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63" y="1250900"/>
            <a:ext cx="3539936" cy="35112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5FABC1-DC4F-4DE7-8D81-A33A716ED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796" y="1839735"/>
            <a:ext cx="28670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3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1676</Words>
  <Application>Microsoft Office PowerPoint</Application>
  <PresentationFormat>全屏显示(16:9)</PresentationFormat>
  <Paragraphs>272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-apple-system</vt:lpstr>
      <vt:lpstr>PingFang SC</vt:lpstr>
      <vt:lpstr>Source Han Sans CN</vt:lpstr>
      <vt:lpstr>Source Han Sans CN Light</vt:lpstr>
      <vt:lpstr>Source Han Sans CN Medium</vt:lpstr>
      <vt:lpstr>Source Han Sans CN Normal</vt:lpstr>
      <vt:lpstr>宋体</vt:lpstr>
      <vt:lpstr>微软雅黑 Light</vt:lpstr>
      <vt:lpstr>新宋体</vt:lpstr>
      <vt:lpstr>Arial</vt:lpstr>
      <vt:lpstr>Calibri</vt:lpstr>
      <vt:lpstr>Lato</vt:lpstr>
      <vt:lpstr>Roboto</vt:lpstr>
      <vt:lpstr>Wingdings</vt:lpstr>
      <vt:lpstr>Office Theme</vt:lpstr>
      <vt:lpstr>PowerPoint 演示文稿</vt:lpstr>
      <vt:lpstr>大纲</vt:lpstr>
      <vt:lpstr>Compute Shader</vt:lpstr>
      <vt:lpstr>Unity Compute Shader</vt:lpstr>
      <vt:lpstr>线程组—Thread Group</vt:lpstr>
      <vt:lpstr>线程组—TreadGroup</vt:lpstr>
      <vt:lpstr>ComputeBuffer</vt:lpstr>
      <vt:lpstr>CommandBuffer</vt:lpstr>
      <vt:lpstr>CommandBuffer-FrostedGlass</vt:lpstr>
      <vt:lpstr>GPU Frustum Culling</vt:lpstr>
      <vt:lpstr>GPU Frustum Culling</vt:lpstr>
      <vt:lpstr>GPU Frustum Culling</vt:lpstr>
      <vt:lpstr>GPU Frustum Culling</vt:lpstr>
      <vt:lpstr>GPU Frustum Culling</vt:lpstr>
      <vt:lpstr>Hiz简介</vt:lpstr>
      <vt:lpstr>Hiz</vt:lpstr>
      <vt:lpstr>Hiz</vt:lpstr>
      <vt:lpstr>Hiz—草海</vt:lpstr>
      <vt:lpstr>Hiz—Depth Mipmap</vt:lpstr>
      <vt:lpstr>Hiz-ZBuffer</vt:lpstr>
      <vt:lpstr>Hiz-Mipmap</vt:lpstr>
      <vt:lpstr>Hiz-CS Culling</vt:lpstr>
      <vt:lpstr>Hiz-性能测试</vt:lpstr>
      <vt:lpstr>Hiz-性能测试</vt:lpstr>
      <vt:lpstr>GPU Driven Terrain</vt:lpstr>
      <vt:lpstr>GPU Driven Terrain</vt:lpstr>
      <vt:lpstr>GPU Driven Terrain</vt:lpstr>
      <vt:lpstr>GPU Driven Terrain</vt:lpstr>
      <vt:lpstr>GPU Driven Terrain</vt:lpstr>
      <vt:lpstr>GPU Driven Terrain</vt:lpstr>
      <vt:lpstr>GPU Driven Terrain</vt:lpstr>
      <vt:lpstr>GPU Driven Terrain</vt:lpstr>
      <vt:lpstr>GPU Driven Terrain</vt:lpstr>
      <vt:lpstr>GPU Driven Terrain</vt:lpstr>
      <vt:lpstr>GPU Driven Terrain</vt:lpstr>
      <vt:lpstr>GPU Driven Terrain</vt:lpstr>
      <vt:lpstr>GPU Driven Terrain</vt:lpstr>
      <vt:lpstr>Compute Shader性能问题</vt:lpstr>
      <vt:lpstr>Cluster</vt:lpstr>
      <vt:lpstr>Cluster</vt:lpstr>
      <vt:lpstr>Mesh Cluster（ Meshlet）</vt:lpstr>
      <vt:lpstr>TODO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演讲课题</dc:title>
  <dc:creator>Jing di Qian</dc:creator>
  <cp:lastModifiedBy>vip</cp:lastModifiedBy>
  <cp:revision>2331</cp:revision>
  <dcterms:created xsi:type="dcterms:W3CDTF">2015-10-26T14:44:00Z</dcterms:created>
  <dcterms:modified xsi:type="dcterms:W3CDTF">2021-11-11T10:16:32Z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